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3.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notesSlides/notesSlide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3"/>
  </p:notesMasterIdLst>
  <p:sldIdLst>
    <p:sldId id="282" r:id="rId3"/>
    <p:sldId id="296" r:id="rId4"/>
    <p:sldId id="299" r:id="rId5"/>
    <p:sldId id="301" r:id="rId6"/>
    <p:sldId id="303" r:id="rId7"/>
    <p:sldId id="280" r:id="rId8"/>
    <p:sldId id="279" r:id="rId9"/>
    <p:sldId id="263"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3" d="100"/>
          <a:sy n="83" d="100"/>
        </p:scale>
        <p:origin x="46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9A5F825-9C29-43CC-BB96-80A60E9689F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3FDA2-7792-4509-9BE7-01591D4C620C}"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NULL" TargetMode="External"/><Relationship Id="rId4" Type="http://schemas.openxmlformats.org/officeDocument/2006/relationships/tags" Target="../tags/tag14.xml"/><Relationship Id="rId9"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15.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25.xml"/><Relationship Id="rId7"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0.xml"/><Relationship Id="rId7"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NULL"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2.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2.xml"/><Relationship Id="rId4" Type="http://schemas.openxmlformats.org/officeDocument/2006/relationships/tags" Target="../tags/tag5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2.xml"/><Relationship Id="rId5" Type="http://schemas.openxmlformats.org/officeDocument/2006/relationships/tags" Target="../tags/tag63.xml"/><Relationship Id="rId4" Type="http://schemas.openxmlformats.org/officeDocument/2006/relationships/tags" Target="../tags/tag62.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NULL" TargetMode="External"/><Relationship Id="rId4" Type="http://schemas.openxmlformats.org/officeDocument/2006/relationships/tags" Target="../tags/tag67.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2965"/>
            <a:ext cx="10800000" cy="705600"/>
          </a:xfrm>
        </p:spPr>
        <p:txBody>
          <a:bodyPr wrap="square" lIns="0" tIns="0" rIns="0" bIns="0">
            <a:normAutofit/>
          </a:bodyPr>
          <a:lstStyle>
            <a:lvl1pPr algn="ctr" fontAlgn="base">
              <a:defRPr sz="3200">
                <a:solidFill>
                  <a:schemeClr val="tx1"/>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p>
            <a:fld id="{49AE70B2-8BF9-45C0-BB95-33D1B9D3A854}"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descr="C:/Users/ADMIN/AppData/Local/Temp/fig2wpp/@png2x_bg-2590&amp;3983.png"/>
          <p:cNvPicPr>
            <a:picLocks noChangeAspect="1"/>
          </p:cNvPicPr>
          <p:nvPr userDrawn="1">
            <p:custDataLst>
              <p:tags r:id="rId1"/>
            </p:custDataLst>
          </p:nvPr>
        </p:nvPicPr>
        <p:blipFill>
          <a:blip r:embed="rId9" r:link="rId10"/>
          <a:stretch>
            <a:fillRect/>
          </a:stretch>
        </p:blipFill>
        <p:spPr>
          <a:xfrm>
            <a:off x="0" y="0"/>
            <a:ext cx="12192000" cy="6858000"/>
          </a:xfrm>
          <a:prstGeom prst="rect">
            <a:avLst/>
          </a:prstGeom>
        </p:spPr>
      </p:pic>
      <p:sp>
        <p:nvSpPr>
          <p:cNvPr id="12" name="Freeform 5"/>
          <p:cNvSpPr/>
          <p:nvPr userDrawn="1">
            <p:custDataLst>
              <p:tags r:id="rId2"/>
            </p:custDataLst>
          </p:nvPr>
        </p:nvSpPr>
        <p:spPr bwMode="auto">
          <a:xfrm flipH="1" flipV="1">
            <a:off x="370205" y="203634"/>
            <a:ext cx="805409" cy="6468945"/>
          </a:xfrm>
          <a:custGeom>
            <a:avLst/>
            <a:gdLst>
              <a:gd name="T0" fmla="*/ 940 w 2111"/>
              <a:gd name="T1" fmla="*/ 8664 h 15818"/>
              <a:gd name="T2" fmla="*/ 1743 w 2111"/>
              <a:gd name="T3" fmla="*/ 2008 h 15818"/>
              <a:gd name="T4" fmla="*/ 543 w 2111"/>
              <a:gd name="T5" fmla="*/ 2847 h 15818"/>
              <a:gd name="T6" fmla="*/ 1743 w 2111"/>
              <a:gd name="T7" fmla="*/ 2336 h 15818"/>
              <a:gd name="T8" fmla="*/ 1588 w 2111"/>
              <a:gd name="T9" fmla="*/ 12480 h 15818"/>
              <a:gd name="T10" fmla="*/ 331 w 2111"/>
              <a:gd name="T11" fmla="*/ 12905 h 15818"/>
              <a:gd name="T12" fmla="*/ 1588 w 2111"/>
              <a:gd name="T13" fmla="*/ 13331 h 15818"/>
              <a:gd name="T14" fmla="*/ 2073 w 2111"/>
              <a:gd name="T15" fmla="*/ 14508 h 15818"/>
              <a:gd name="T16" fmla="*/ 2073 w 2111"/>
              <a:gd name="T17" fmla="*/ 15466 h 15818"/>
              <a:gd name="T18" fmla="*/ 38 w 2111"/>
              <a:gd name="T19" fmla="*/ 15495 h 15818"/>
              <a:gd name="T20" fmla="*/ 38 w 2111"/>
              <a:gd name="T21" fmla="*/ 14524 h 15818"/>
              <a:gd name="T22" fmla="*/ 2073 w 2111"/>
              <a:gd name="T23" fmla="*/ 11284 h 15818"/>
              <a:gd name="T24" fmla="*/ 38 w 2111"/>
              <a:gd name="T25" fmla="*/ 11284 h 15818"/>
              <a:gd name="T26" fmla="*/ 2073 w 2111"/>
              <a:gd name="T27" fmla="*/ 11024 h 15818"/>
              <a:gd name="T28" fmla="*/ 38 w 2111"/>
              <a:gd name="T29" fmla="*/ 10419 h 15818"/>
              <a:gd name="T30" fmla="*/ 1743 w 2111"/>
              <a:gd name="T31" fmla="*/ 9458 h 15818"/>
              <a:gd name="T32" fmla="*/ 2073 w 2111"/>
              <a:gd name="T33" fmla="*/ 8600 h 15818"/>
              <a:gd name="T34" fmla="*/ 609 w 2111"/>
              <a:gd name="T35" fmla="*/ 8784 h 15818"/>
              <a:gd name="T36" fmla="*/ 38 w 2111"/>
              <a:gd name="T37" fmla="*/ 7477 h 15818"/>
              <a:gd name="T38" fmla="*/ 2073 w 2111"/>
              <a:gd name="T39" fmla="*/ 4072 h 15818"/>
              <a:gd name="T40" fmla="*/ 331 w 2111"/>
              <a:gd name="T41" fmla="*/ 4512 h 15818"/>
              <a:gd name="T42" fmla="*/ 2073 w 2111"/>
              <a:gd name="T43" fmla="*/ 4952 h 15818"/>
              <a:gd name="T44" fmla="*/ 382 w 2111"/>
              <a:gd name="T45" fmla="*/ 5208 h 15818"/>
              <a:gd name="T46" fmla="*/ 99 w 2111"/>
              <a:gd name="T47" fmla="*/ 4092 h 15818"/>
              <a:gd name="T48" fmla="*/ 2073 w 2111"/>
              <a:gd name="T49" fmla="*/ 3720 h 15818"/>
              <a:gd name="T50" fmla="*/ 1805 w 2111"/>
              <a:gd name="T51" fmla="*/ 3124 h 15818"/>
              <a:gd name="T52" fmla="*/ 38 w 2111"/>
              <a:gd name="T53" fmla="*/ 2312 h 15818"/>
              <a:gd name="T54" fmla="*/ 2073 w 2111"/>
              <a:gd name="T55" fmla="*/ 0 h 15818"/>
              <a:gd name="T56" fmla="*/ 1748 w 2111"/>
              <a:gd name="T57" fmla="*/ 352 h 15818"/>
              <a:gd name="T58" fmla="*/ 921 w 2111"/>
              <a:gd name="T59" fmla="*/ 1264 h 15818"/>
              <a:gd name="T60" fmla="*/ 361 w 2111"/>
              <a:gd name="T61" fmla="*/ 1352 h 15818"/>
              <a:gd name="T62" fmla="*/ 2073 w 2111"/>
              <a:gd name="T63" fmla="*/ 0 h 15818"/>
              <a:gd name="T64" fmla="*/ 1621 w 2111"/>
              <a:gd name="T65" fmla="*/ 13732 h 15818"/>
              <a:gd name="T66" fmla="*/ 126 w 2111"/>
              <a:gd name="T67" fmla="*/ 13406 h 15818"/>
              <a:gd name="T68" fmla="*/ 489 w 2111"/>
              <a:gd name="T69" fmla="*/ 12076 h 15818"/>
              <a:gd name="T70" fmla="*/ 1985 w 2111"/>
              <a:gd name="T71" fmla="*/ 12404 h 15818"/>
              <a:gd name="T72" fmla="*/ 1993 w 2111"/>
              <a:gd name="T73" fmla="*/ 7038 h 15818"/>
              <a:gd name="T74" fmla="*/ 1711 w 2111"/>
              <a:gd name="T75" fmla="*/ 6844 h 15818"/>
              <a:gd name="T76" fmla="*/ 1444 w 2111"/>
              <a:gd name="T77" fmla="*/ 6068 h 15818"/>
              <a:gd name="T78" fmla="*/ 422 w 2111"/>
              <a:gd name="T79" fmla="*/ 6275 h 15818"/>
              <a:gd name="T80" fmla="*/ 598 w 2111"/>
              <a:gd name="T81" fmla="*/ 7038 h 15818"/>
              <a:gd name="T82" fmla="*/ 0 w 2111"/>
              <a:gd name="T83" fmla="*/ 6587 h 15818"/>
              <a:gd name="T84" fmla="*/ 1065 w 2111"/>
              <a:gd name="T85" fmla="*/ 5629 h 15818"/>
              <a:gd name="T86" fmla="*/ 2111 w 2111"/>
              <a:gd name="T87" fmla="*/ 6600 h 15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1" h="15818">
                <a:moveTo>
                  <a:pt x="1593" y="8411"/>
                </a:moveTo>
                <a:lnTo>
                  <a:pt x="940" y="8176"/>
                </a:lnTo>
                <a:lnTo>
                  <a:pt x="940" y="8664"/>
                </a:lnTo>
                <a:lnTo>
                  <a:pt x="1593" y="8427"/>
                </a:lnTo>
                <a:lnTo>
                  <a:pt x="1593" y="8411"/>
                </a:lnTo>
                <a:close/>
                <a:moveTo>
                  <a:pt x="1743" y="2008"/>
                </a:moveTo>
                <a:lnTo>
                  <a:pt x="369" y="2008"/>
                </a:lnTo>
                <a:lnTo>
                  <a:pt x="369" y="2315"/>
                </a:lnTo>
                <a:cubicBezTo>
                  <a:pt x="369" y="2546"/>
                  <a:pt x="427" y="2723"/>
                  <a:pt x="543" y="2847"/>
                </a:cubicBezTo>
                <a:cubicBezTo>
                  <a:pt x="660" y="2970"/>
                  <a:pt x="830" y="3032"/>
                  <a:pt x="1054" y="3032"/>
                </a:cubicBezTo>
                <a:cubicBezTo>
                  <a:pt x="1278" y="3032"/>
                  <a:pt x="1449" y="2973"/>
                  <a:pt x="1567" y="2853"/>
                </a:cubicBezTo>
                <a:cubicBezTo>
                  <a:pt x="1684" y="2734"/>
                  <a:pt x="1743" y="2562"/>
                  <a:pt x="1743" y="2336"/>
                </a:cubicBezTo>
                <a:lnTo>
                  <a:pt x="1743" y="2008"/>
                </a:lnTo>
                <a:close/>
                <a:moveTo>
                  <a:pt x="1780" y="12905"/>
                </a:moveTo>
                <a:cubicBezTo>
                  <a:pt x="1780" y="12726"/>
                  <a:pt x="1716" y="12584"/>
                  <a:pt x="1588" y="12480"/>
                </a:cubicBezTo>
                <a:cubicBezTo>
                  <a:pt x="1460" y="12376"/>
                  <a:pt x="1282" y="12324"/>
                  <a:pt x="1054" y="12324"/>
                </a:cubicBezTo>
                <a:cubicBezTo>
                  <a:pt x="827" y="12324"/>
                  <a:pt x="649" y="12376"/>
                  <a:pt x="522" y="12480"/>
                </a:cubicBezTo>
                <a:cubicBezTo>
                  <a:pt x="395" y="12584"/>
                  <a:pt x="331" y="12726"/>
                  <a:pt x="331" y="12905"/>
                </a:cubicBezTo>
                <a:cubicBezTo>
                  <a:pt x="331" y="13085"/>
                  <a:pt x="395" y="13227"/>
                  <a:pt x="522" y="13331"/>
                </a:cubicBezTo>
                <a:cubicBezTo>
                  <a:pt x="649" y="13435"/>
                  <a:pt x="827" y="13487"/>
                  <a:pt x="1054" y="13487"/>
                </a:cubicBezTo>
                <a:cubicBezTo>
                  <a:pt x="1282" y="13487"/>
                  <a:pt x="1460" y="13435"/>
                  <a:pt x="1588" y="13331"/>
                </a:cubicBezTo>
                <a:cubicBezTo>
                  <a:pt x="1716" y="13227"/>
                  <a:pt x="1780" y="13085"/>
                  <a:pt x="1780" y="12905"/>
                </a:cubicBezTo>
                <a:close/>
                <a:moveTo>
                  <a:pt x="2073" y="14172"/>
                </a:moveTo>
                <a:lnTo>
                  <a:pt x="2073" y="14508"/>
                </a:lnTo>
                <a:lnTo>
                  <a:pt x="681" y="15452"/>
                </a:lnTo>
                <a:lnTo>
                  <a:pt x="681" y="15466"/>
                </a:lnTo>
                <a:lnTo>
                  <a:pt x="2073" y="15466"/>
                </a:lnTo>
                <a:lnTo>
                  <a:pt x="2073" y="15818"/>
                </a:lnTo>
                <a:lnTo>
                  <a:pt x="38" y="15818"/>
                </a:lnTo>
                <a:lnTo>
                  <a:pt x="38" y="15495"/>
                </a:lnTo>
                <a:lnTo>
                  <a:pt x="1431" y="14540"/>
                </a:lnTo>
                <a:lnTo>
                  <a:pt x="1431" y="14524"/>
                </a:lnTo>
                <a:lnTo>
                  <a:pt x="38" y="14524"/>
                </a:lnTo>
                <a:lnTo>
                  <a:pt x="38" y="14172"/>
                </a:lnTo>
                <a:lnTo>
                  <a:pt x="2073" y="14172"/>
                </a:lnTo>
                <a:close/>
                <a:moveTo>
                  <a:pt x="2073" y="11284"/>
                </a:moveTo>
                <a:lnTo>
                  <a:pt x="2073" y="11636"/>
                </a:lnTo>
                <a:lnTo>
                  <a:pt x="38" y="11636"/>
                </a:lnTo>
                <a:lnTo>
                  <a:pt x="38" y="11284"/>
                </a:lnTo>
                <a:lnTo>
                  <a:pt x="2073" y="11284"/>
                </a:lnTo>
                <a:close/>
                <a:moveTo>
                  <a:pt x="2073" y="9458"/>
                </a:moveTo>
                <a:lnTo>
                  <a:pt x="2073" y="11024"/>
                </a:lnTo>
                <a:lnTo>
                  <a:pt x="1743" y="11024"/>
                </a:lnTo>
                <a:lnTo>
                  <a:pt x="1743" y="10419"/>
                </a:lnTo>
                <a:lnTo>
                  <a:pt x="38" y="10419"/>
                </a:lnTo>
                <a:lnTo>
                  <a:pt x="38" y="10066"/>
                </a:lnTo>
                <a:lnTo>
                  <a:pt x="1743" y="10066"/>
                </a:lnTo>
                <a:lnTo>
                  <a:pt x="1743" y="9458"/>
                </a:lnTo>
                <a:lnTo>
                  <a:pt x="2073" y="9458"/>
                </a:lnTo>
                <a:close/>
                <a:moveTo>
                  <a:pt x="2073" y="8237"/>
                </a:moveTo>
                <a:lnTo>
                  <a:pt x="2073" y="8600"/>
                </a:lnTo>
                <a:lnTo>
                  <a:pt x="38" y="9363"/>
                </a:lnTo>
                <a:lnTo>
                  <a:pt x="38" y="8990"/>
                </a:lnTo>
                <a:lnTo>
                  <a:pt x="609" y="8784"/>
                </a:lnTo>
                <a:lnTo>
                  <a:pt x="609" y="8056"/>
                </a:lnTo>
                <a:lnTo>
                  <a:pt x="38" y="7850"/>
                </a:lnTo>
                <a:lnTo>
                  <a:pt x="38" y="7477"/>
                </a:lnTo>
                <a:lnTo>
                  <a:pt x="2073" y="8237"/>
                </a:lnTo>
                <a:close/>
                <a:moveTo>
                  <a:pt x="2073" y="3720"/>
                </a:moveTo>
                <a:lnTo>
                  <a:pt x="2073" y="4072"/>
                </a:lnTo>
                <a:lnTo>
                  <a:pt x="846" y="4072"/>
                </a:lnTo>
                <a:cubicBezTo>
                  <a:pt x="688" y="4072"/>
                  <a:pt x="563" y="4111"/>
                  <a:pt x="470" y="4190"/>
                </a:cubicBezTo>
                <a:cubicBezTo>
                  <a:pt x="378" y="4270"/>
                  <a:pt x="331" y="4377"/>
                  <a:pt x="331" y="4512"/>
                </a:cubicBezTo>
                <a:cubicBezTo>
                  <a:pt x="331" y="4647"/>
                  <a:pt x="377" y="4754"/>
                  <a:pt x="467" y="4833"/>
                </a:cubicBezTo>
                <a:cubicBezTo>
                  <a:pt x="558" y="4913"/>
                  <a:pt x="681" y="4952"/>
                  <a:pt x="836" y="4952"/>
                </a:cubicBezTo>
                <a:lnTo>
                  <a:pt x="2073" y="4952"/>
                </a:lnTo>
                <a:lnTo>
                  <a:pt x="2073" y="5304"/>
                </a:lnTo>
                <a:lnTo>
                  <a:pt x="817" y="5304"/>
                </a:lnTo>
                <a:cubicBezTo>
                  <a:pt x="650" y="5304"/>
                  <a:pt x="505" y="5272"/>
                  <a:pt x="382" y="5208"/>
                </a:cubicBezTo>
                <a:cubicBezTo>
                  <a:pt x="259" y="5144"/>
                  <a:pt x="165" y="5053"/>
                  <a:pt x="99" y="4934"/>
                </a:cubicBezTo>
                <a:cubicBezTo>
                  <a:pt x="33" y="4814"/>
                  <a:pt x="0" y="4674"/>
                  <a:pt x="0" y="4512"/>
                </a:cubicBezTo>
                <a:cubicBezTo>
                  <a:pt x="0" y="4352"/>
                  <a:pt x="33" y="4212"/>
                  <a:pt x="99" y="4092"/>
                </a:cubicBezTo>
                <a:cubicBezTo>
                  <a:pt x="165" y="3972"/>
                  <a:pt x="259" y="3880"/>
                  <a:pt x="382" y="3816"/>
                </a:cubicBezTo>
                <a:cubicBezTo>
                  <a:pt x="505" y="3752"/>
                  <a:pt x="650" y="3720"/>
                  <a:pt x="817" y="3720"/>
                </a:cubicBezTo>
                <a:lnTo>
                  <a:pt x="2073" y="3720"/>
                </a:lnTo>
                <a:close/>
                <a:moveTo>
                  <a:pt x="2073" y="1656"/>
                </a:moveTo>
                <a:lnTo>
                  <a:pt x="2073" y="2357"/>
                </a:lnTo>
                <a:cubicBezTo>
                  <a:pt x="2073" y="2688"/>
                  <a:pt x="1984" y="2944"/>
                  <a:pt x="1805" y="3124"/>
                </a:cubicBezTo>
                <a:cubicBezTo>
                  <a:pt x="1627" y="3305"/>
                  <a:pt x="1376" y="3395"/>
                  <a:pt x="1054" y="3395"/>
                </a:cubicBezTo>
                <a:cubicBezTo>
                  <a:pt x="732" y="3395"/>
                  <a:pt x="482" y="3301"/>
                  <a:pt x="305" y="3112"/>
                </a:cubicBezTo>
                <a:cubicBezTo>
                  <a:pt x="127" y="2924"/>
                  <a:pt x="38" y="2657"/>
                  <a:pt x="38" y="2312"/>
                </a:cubicBezTo>
                <a:lnTo>
                  <a:pt x="38" y="1656"/>
                </a:lnTo>
                <a:lnTo>
                  <a:pt x="2073" y="1656"/>
                </a:lnTo>
                <a:close/>
                <a:moveTo>
                  <a:pt x="2073" y="0"/>
                </a:moveTo>
                <a:lnTo>
                  <a:pt x="2073" y="1318"/>
                </a:lnTo>
                <a:lnTo>
                  <a:pt x="1748" y="1318"/>
                </a:lnTo>
                <a:lnTo>
                  <a:pt x="1748" y="352"/>
                </a:lnTo>
                <a:lnTo>
                  <a:pt x="1244" y="352"/>
                </a:lnTo>
                <a:lnTo>
                  <a:pt x="1244" y="1264"/>
                </a:lnTo>
                <a:lnTo>
                  <a:pt x="921" y="1264"/>
                </a:lnTo>
                <a:lnTo>
                  <a:pt x="921" y="352"/>
                </a:lnTo>
                <a:lnTo>
                  <a:pt x="361" y="352"/>
                </a:lnTo>
                <a:lnTo>
                  <a:pt x="361" y="1352"/>
                </a:lnTo>
                <a:lnTo>
                  <a:pt x="38" y="1352"/>
                </a:lnTo>
                <a:lnTo>
                  <a:pt x="38" y="0"/>
                </a:lnTo>
                <a:lnTo>
                  <a:pt x="2073" y="0"/>
                </a:lnTo>
                <a:close/>
                <a:moveTo>
                  <a:pt x="2111" y="12905"/>
                </a:moveTo>
                <a:cubicBezTo>
                  <a:pt x="2111" y="13097"/>
                  <a:pt x="2069" y="13264"/>
                  <a:pt x="1985" y="13406"/>
                </a:cubicBezTo>
                <a:cubicBezTo>
                  <a:pt x="1902" y="13547"/>
                  <a:pt x="1780" y="13656"/>
                  <a:pt x="1621" y="13732"/>
                </a:cubicBezTo>
                <a:cubicBezTo>
                  <a:pt x="1462" y="13809"/>
                  <a:pt x="1273" y="13847"/>
                  <a:pt x="1054" y="13847"/>
                </a:cubicBezTo>
                <a:cubicBezTo>
                  <a:pt x="836" y="13847"/>
                  <a:pt x="647" y="13809"/>
                  <a:pt x="489" y="13732"/>
                </a:cubicBezTo>
                <a:cubicBezTo>
                  <a:pt x="330" y="13656"/>
                  <a:pt x="209" y="13547"/>
                  <a:pt x="126" y="13406"/>
                </a:cubicBezTo>
                <a:cubicBezTo>
                  <a:pt x="42" y="13264"/>
                  <a:pt x="0" y="13097"/>
                  <a:pt x="0" y="12905"/>
                </a:cubicBezTo>
                <a:cubicBezTo>
                  <a:pt x="0" y="12713"/>
                  <a:pt x="42" y="12546"/>
                  <a:pt x="126" y="12404"/>
                </a:cubicBezTo>
                <a:cubicBezTo>
                  <a:pt x="209" y="12261"/>
                  <a:pt x="330" y="12152"/>
                  <a:pt x="489" y="12076"/>
                </a:cubicBezTo>
                <a:cubicBezTo>
                  <a:pt x="647" y="11999"/>
                  <a:pt x="836" y="11961"/>
                  <a:pt x="1054" y="11961"/>
                </a:cubicBezTo>
                <a:cubicBezTo>
                  <a:pt x="1273" y="11961"/>
                  <a:pt x="1462" y="11999"/>
                  <a:pt x="1621" y="12076"/>
                </a:cubicBezTo>
                <a:cubicBezTo>
                  <a:pt x="1780" y="12152"/>
                  <a:pt x="1902" y="12261"/>
                  <a:pt x="1985" y="12404"/>
                </a:cubicBezTo>
                <a:cubicBezTo>
                  <a:pt x="2069" y="12546"/>
                  <a:pt x="2111" y="12713"/>
                  <a:pt x="2111" y="12905"/>
                </a:cubicBezTo>
                <a:close/>
                <a:moveTo>
                  <a:pt x="2111" y="6600"/>
                </a:moveTo>
                <a:cubicBezTo>
                  <a:pt x="2111" y="6765"/>
                  <a:pt x="2072" y="6911"/>
                  <a:pt x="1993" y="7038"/>
                </a:cubicBezTo>
                <a:cubicBezTo>
                  <a:pt x="1915" y="7164"/>
                  <a:pt x="1808" y="7263"/>
                  <a:pt x="1673" y="7336"/>
                </a:cubicBezTo>
                <a:lnTo>
                  <a:pt x="1516" y="7035"/>
                </a:lnTo>
                <a:cubicBezTo>
                  <a:pt x="1599" y="6989"/>
                  <a:pt x="1664" y="6925"/>
                  <a:pt x="1711" y="6844"/>
                </a:cubicBezTo>
                <a:cubicBezTo>
                  <a:pt x="1757" y="6763"/>
                  <a:pt x="1780" y="6676"/>
                  <a:pt x="1780" y="6584"/>
                </a:cubicBezTo>
                <a:cubicBezTo>
                  <a:pt x="1780" y="6467"/>
                  <a:pt x="1751" y="6363"/>
                  <a:pt x="1693" y="6275"/>
                </a:cubicBezTo>
                <a:cubicBezTo>
                  <a:pt x="1635" y="6186"/>
                  <a:pt x="1552" y="6117"/>
                  <a:pt x="1444" y="6068"/>
                </a:cubicBezTo>
                <a:cubicBezTo>
                  <a:pt x="1335" y="6019"/>
                  <a:pt x="1209" y="5994"/>
                  <a:pt x="1065" y="5994"/>
                </a:cubicBezTo>
                <a:cubicBezTo>
                  <a:pt x="917" y="5994"/>
                  <a:pt x="788" y="6019"/>
                  <a:pt x="678" y="6068"/>
                </a:cubicBezTo>
                <a:cubicBezTo>
                  <a:pt x="568" y="6117"/>
                  <a:pt x="482" y="6186"/>
                  <a:pt x="422" y="6275"/>
                </a:cubicBezTo>
                <a:cubicBezTo>
                  <a:pt x="362" y="6363"/>
                  <a:pt x="331" y="6467"/>
                  <a:pt x="331" y="6584"/>
                </a:cubicBezTo>
                <a:cubicBezTo>
                  <a:pt x="331" y="6675"/>
                  <a:pt x="355" y="6760"/>
                  <a:pt x="402" y="6839"/>
                </a:cubicBezTo>
                <a:cubicBezTo>
                  <a:pt x="449" y="6918"/>
                  <a:pt x="514" y="6984"/>
                  <a:pt x="598" y="7038"/>
                </a:cubicBezTo>
                <a:lnTo>
                  <a:pt x="438" y="7339"/>
                </a:lnTo>
                <a:cubicBezTo>
                  <a:pt x="299" y="7264"/>
                  <a:pt x="192" y="7162"/>
                  <a:pt x="115" y="7031"/>
                </a:cubicBezTo>
                <a:cubicBezTo>
                  <a:pt x="39" y="6900"/>
                  <a:pt x="0" y="6752"/>
                  <a:pt x="0" y="6587"/>
                </a:cubicBezTo>
                <a:cubicBezTo>
                  <a:pt x="0" y="6398"/>
                  <a:pt x="44" y="6231"/>
                  <a:pt x="133" y="6086"/>
                </a:cubicBezTo>
                <a:cubicBezTo>
                  <a:pt x="221" y="5941"/>
                  <a:pt x="345" y="5829"/>
                  <a:pt x="506" y="5749"/>
                </a:cubicBezTo>
                <a:cubicBezTo>
                  <a:pt x="667" y="5669"/>
                  <a:pt x="853" y="5629"/>
                  <a:pt x="1065" y="5629"/>
                </a:cubicBezTo>
                <a:cubicBezTo>
                  <a:pt x="1275" y="5629"/>
                  <a:pt x="1459" y="5669"/>
                  <a:pt x="1616" y="5750"/>
                </a:cubicBezTo>
                <a:cubicBezTo>
                  <a:pt x="1773" y="5831"/>
                  <a:pt x="1895" y="5945"/>
                  <a:pt x="1981" y="6092"/>
                </a:cubicBezTo>
                <a:cubicBezTo>
                  <a:pt x="2068" y="6239"/>
                  <a:pt x="2111" y="6408"/>
                  <a:pt x="2111" y="6600"/>
                </a:cubicBezTo>
                <a:close/>
              </a:path>
            </a:pathLst>
          </a:custGeom>
          <a:solidFill>
            <a:schemeClr val="accent1">
              <a:alpha val="4000"/>
            </a:schemeClr>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lt"/>
                <a:cs typeface="+mn-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Arial" panose="020B0604020202020204" pitchFamily="34" charset="0"/>
            </a:endParaRPr>
          </a:p>
        </p:txBody>
      </p:sp>
      <p:sp>
        <p:nvSpPr>
          <p:cNvPr id="2" name="标题 1"/>
          <p:cNvSpPr>
            <a:spLocks noGrp="1"/>
          </p:cNvSpPr>
          <p:nvPr>
            <p:ph type="ctrTitle" hasCustomPrompt="1"/>
            <p:custDataLst>
              <p:tags r:id="rId3"/>
            </p:custDataLst>
          </p:nvPr>
        </p:nvSpPr>
        <p:spPr>
          <a:xfrm>
            <a:off x="1260475" y="968220"/>
            <a:ext cx="5445125" cy="3399360"/>
          </a:xfrm>
        </p:spPr>
        <p:txBody>
          <a:bodyPr wrap="square" anchor="b">
            <a:normAutofit/>
          </a:bodyPr>
          <a:lstStyle>
            <a:lvl1pPr algn="l">
              <a:lnSpc>
                <a:spcPct val="100000"/>
              </a:lnSpc>
              <a:defRPr sz="5800">
                <a:solidFill>
                  <a:schemeClr val="tx1"/>
                </a:solidFill>
                <a:latin typeface="+mj-lt"/>
              </a:defRPr>
            </a:lvl1pPr>
          </a:lstStyle>
          <a:p>
            <a:r>
              <a:rPr lang="en-US" dirty="0">
                <a:latin typeface="+mj-lt"/>
              </a:rPr>
              <a:t>Click to add title</a:t>
            </a:r>
            <a:endParaRPr lang="en-US" dirty="0"/>
          </a:p>
        </p:txBody>
      </p:sp>
      <p:sp>
        <p:nvSpPr>
          <p:cNvPr id="4" name="日期占位符 3"/>
          <p:cNvSpPr>
            <a:spLocks noGrp="1"/>
          </p:cNvSpPr>
          <p:nvPr>
            <p:ph type="dt" sz="half" idx="10"/>
            <p:custDataLst>
              <p:tags r:id="rId4"/>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5"/>
            </p:custDataLst>
          </p:nvPr>
        </p:nvSpPr>
        <p:spPr/>
        <p:txBody>
          <a:bodyPr>
            <a:normAutofit/>
          </a:bodyPr>
          <a:lstStyle/>
          <a:p>
            <a:endParaRPr 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4" name="署名占位符 10"/>
          <p:cNvSpPr>
            <a:spLocks noGrp="1"/>
          </p:cNvSpPr>
          <p:nvPr>
            <p:ph type="body" sz="quarter" idx="17" hasCustomPrompt="1"/>
            <p:custDataLst>
              <p:tags r:id="rId7"/>
            </p:custDataLst>
          </p:nvPr>
        </p:nvSpPr>
        <p:spPr>
          <a:xfrm>
            <a:off x="1260475" y="5278650"/>
            <a:ext cx="5445125" cy="1007850"/>
          </a:xfrm>
        </p:spPr>
        <p:txBody>
          <a:bodyPr wrap="square" anchor="t">
            <a:normAutofit/>
          </a:bodyPr>
          <a:lstStyle>
            <a:lvl1pPr marL="0" indent="0" algn="l">
              <a:lnSpc>
                <a:spcPct val="100000"/>
              </a:lnSpc>
              <a:buNone/>
              <a:defRPr sz="2400">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wrap="square">
            <a:normAutofit/>
          </a:body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lstStyle/>
          <a:p>
            <a:endParaRPr 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4" name="图片 3" descr="C:/Users/ADMIN/AppData/Local/Temp/fig2wpp/@png2x_bg-2599&amp;763.png"/>
          <p:cNvPicPr>
            <a:picLocks noChangeAspect="1"/>
          </p:cNvPicPr>
          <p:nvPr userDrawn="1">
            <p:custDataLst>
              <p:tags r:id="rId1"/>
            </p:custDataLst>
          </p:nvPr>
        </p:nvPicPr>
        <p:blipFill>
          <a:blip r:embed="rId7" r:link="rId8"/>
          <a:stretch>
            <a:fillRect/>
          </a:stretch>
        </p:blipFill>
        <p:spPr>
          <a:xfrm>
            <a:off x="0" y="0"/>
            <a:ext cx="6870700" cy="6858000"/>
          </a:xfrm>
          <a:prstGeom prst="rect">
            <a:avLst/>
          </a:prstGeom>
        </p:spPr>
      </p:pic>
      <p:sp>
        <p:nvSpPr>
          <p:cNvPr id="2" name="标题 1"/>
          <p:cNvSpPr>
            <a:spLocks noGrp="1"/>
          </p:cNvSpPr>
          <p:nvPr>
            <p:ph type="title" hasCustomPrompt="1"/>
            <p:custDataLst>
              <p:tags r:id="rId2"/>
            </p:custDataLst>
          </p:nvPr>
        </p:nvSpPr>
        <p:spPr>
          <a:xfrm>
            <a:off x="5952307" y="285750"/>
            <a:ext cx="5786575" cy="1312913"/>
          </a:xfrm>
        </p:spPr>
        <p:txBody>
          <a:bodyPr wrap="square" anchor="b">
            <a:normAutofit/>
          </a:bodyPr>
          <a:lstStyle>
            <a:lvl1pPr>
              <a:defRPr sz="5000">
                <a:solidFill>
                  <a:schemeClr val="tx1"/>
                </a:solidFill>
                <a:latin typeface="+mj-lt"/>
              </a:defRPr>
            </a:lvl1pPr>
          </a:lstStyle>
          <a:p>
            <a:r>
              <a:rPr lang="en-US" dirty="0">
                <a:latin typeface="+mj-lt"/>
              </a:rPr>
              <a:t>Click to add title</a:t>
            </a:r>
            <a:endParaRPr lang="en-US" dirty="0"/>
          </a:p>
        </p:txBody>
      </p:sp>
      <p:sp>
        <p:nvSpPr>
          <p:cNvPr id="7" name="日期占位符 3"/>
          <p:cNvSpPr>
            <a:spLocks noGrp="1"/>
          </p:cNvSpPr>
          <p:nvPr>
            <p:ph type="dt" sz="half" idx="10"/>
            <p:custDataLst>
              <p:tags r:id="rId3"/>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4"/>
            </p:custDataLst>
          </p:nvPr>
        </p:nvSpPr>
        <p:spPr/>
        <p:txBody>
          <a:bodyPr/>
          <a:lstStyle/>
          <a:p>
            <a:endParaRPr 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图片 6" descr="C:/Users/ADMIN/AppData/Local/Temp/fig2wpp/@png2x_bg-2590&amp;4148.png"/>
          <p:cNvPicPr>
            <a:picLocks noChangeAspect="1"/>
          </p:cNvPicPr>
          <p:nvPr userDrawn="1">
            <p:custDataLst>
              <p:tags r:id="rId1"/>
            </p:custDataLst>
          </p:nvPr>
        </p:nvPicPr>
        <p:blipFill>
          <a:blip r:embed="rId8" r:link="rId9">
            <a:alphaModFix amt="50000"/>
          </a:blip>
          <a:stretch>
            <a:fillRect/>
          </a:stretch>
        </p:blipFill>
        <p:spPr>
          <a:xfrm>
            <a:off x="0" y="0"/>
            <a:ext cx="12192000" cy="6858000"/>
          </a:xfrm>
          <a:prstGeom prst="rect">
            <a:avLst/>
          </a:prstGeom>
        </p:spPr>
      </p:pic>
      <p:sp>
        <p:nvSpPr>
          <p:cNvPr id="2" name="标题 1"/>
          <p:cNvSpPr>
            <a:spLocks noGrp="1"/>
          </p:cNvSpPr>
          <p:nvPr>
            <p:ph type="title" hasCustomPrompt="1"/>
            <p:custDataLst>
              <p:tags r:id="rId2"/>
            </p:custDataLst>
          </p:nvPr>
        </p:nvSpPr>
        <p:spPr>
          <a:xfrm>
            <a:off x="538163" y="3479925"/>
            <a:ext cx="11115674" cy="2778000"/>
          </a:xfrm>
        </p:spPr>
        <p:txBody>
          <a:bodyPr wrap="square" anchor="t">
            <a:normAutofit/>
          </a:bodyPr>
          <a:lstStyle>
            <a:lvl1pPr algn="ctr">
              <a:defRPr sz="5000">
                <a:solidFill>
                  <a:schemeClr val="tx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3"/>
            </p:custDataLst>
          </p:nvPr>
        </p:nvSpPr>
        <p:spPr>
          <a:xfrm>
            <a:off x="538163" y="384300"/>
            <a:ext cx="11115674" cy="2778000"/>
          </a:xfrm>
        </p:spPr>
        <p:txBody>
          <a:bodyPr wrap="none" anchor="b">
            <a:normAutofit/>
          </a:bodyPr>
          <a:lstStyle>
            <a:lvl1pPr marL="0" indent="0" algn="ctr">
              <a:buNone/>
              <a:defRPr sz="6000" b="1">
                <a:solidFill>
                  <a:schemeClr val="accent1"/>
                </a:soli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4"/>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5"/>
            </p:custDataLst>
          </p:nvPr>
        </p:nvSpPr>
        <p:spPr/>
        <p:txBody>
          <a:bodyPr/>
          <a:lstStyle/>
          <a:p>
            <a:endParaRPr lang="en-US"/>
          </a:p>
        </p:txBody>
      </p:sp>
      <p:sp>
        <p:nvSpPr>
          <p:cNvPr id="6"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4800" y="360000"/>
            <a:ext cx="10800000" cy="720000"/>
          </a:xfrm>
        </p:spPr>
        <p:txBody>
          <a:bodyPr vert="horz" wrap="square" lIns="0" tIns="0" rIns="0" bIns="0" rtlCol="0" anchor="b">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694800" y="1364400"/>
            <a:ext cx="5181600" cy="481320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313200" y="1364400"/>
            <a:ext cx="5181600" cy="481320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5"/>
            </p:custDataLst>
          </p:nvPr>
        </p:nvSpPr>
        <p:spPr/>
        <p:txBody>
          <a:bodyPr/>
          <a:lstStyle/>
          <a:p>
            <a:endParaRPr 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4800" y="360000"/>
            <a:ext cx="10800000" cy="720000"/>
          </a:xfrm>
        </p:spPr>
        <p:txBody>
          <a:bodyPr vert="horz" wrap="square" lIns="0" tIns="0" rIns="0" bIns="0" rtlCol="0" anchor="b">
            <a:normAutofit/>
          </a:bodyPr>
          <a:lstStyle>
            <a:lvl1pPr>
              <a:defRPr lang="en-US" dirty="0">
                <a:latin typeface="+mj-lt"/>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2"/>
            </p:custDataLst>
          </p:nvPr>
        </p:nvSpPr>
        <p:spPr>
          <a:xfrm>
            <a:off x="694800" y="1364400"/>
            <a:ext cx="5157787" cy="540000"/>
          </a:xfrm>
        </p:spPr>
        <p:txBody>
          <a:bodyPr wrap="square" anchor="b">
            <a:normAutofit/>
          </a:bodyPr>
          <a:lstStyle>
            <a:lvl1pPr marL="0" indent="0">
              <a:buNone/>
              <a:defRPr sz="28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3"/>
            </p:custDataLst>
          </p:nvPr>
        </p:nvSpPr>
        <p:spPr>
          <a:xfrm>
            <a:off x="694800" y="2061275"/>
            <a:ext cx="5157787" cy="4128388"/>
          </a:xfrm>
        </p:spPr>
        <p:txBody>
          <a:bodyPr wrap="square">
            <a:normAutofit/>
          </a:body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4"/>
            </p:custDataLst>
          </p:nvPr>
        </p:nvSpPr>
        <p:spPr>
          <a:xfrm>
            <a:off x="6311612" y="1364400"/>
            <a:ext cx="5183188" cy="540000"/>
          </a:xfrm>
        </p:spPr>
        <p:txBody>
          <a:bodyPr wrap="square" anchor="b">
            <a:normAutofit/>
          </a:bodyPr>
          <a:lstStyle>
            <a:lvl1pPr marL="0" indent="0">
              <a:buNone/>
              <a:defRPr sz="28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5"/>
            </p:custDataLst>
          </p:nvPr>
        </p:nvSpPr>
        <p:spPr>
          <a:xfrm>
            <a:off x="6311612" y="2061275"/>
            <a:ext cx="5183188" cy="4128388"/>
          </a:xfrm>
        </p:spPr>
        <p:txBody>
          <a:bodyPr wrap="square">
            <a:normAutofit/>
          </a:bodyPr>
          <a:lstStyle/>
          <a:p>
            <a:pPr lvl="0"/>
            <a:r>
              <a:rPr lang="en-US" dirty="0">
                <a:latin typeface="+mn-lt"/>
              </a:rPr>
              <a:t>Click to add text</a:t>
            </a:r>
            <a:endParaRPr lang="en-US" dirty="0"/>
          </a:p>
        </p:txBody>
      </p:sp>
      <p:sp>
        <p:nvSpPr>
          <p:cNvPr id="7" name="日期占位符 6"/>
          <p:cNvSpPr>
            <a:spLocks noGrp="1"/>
          </p:cNvSpPr>
          <p:nvPr>
            <p:ph type="dt" sz="half" idx="10"/>
            <p:custDataLst>
              <p:tags r:id="rId6"/>
            </p:custDataLst>
          </p:nvPr>
        </p:nvSpPr>
        <p:spPr>
          <a:xfrm>
            <a:off x="694800" y="6356350"/>
            <a:ext cx="2743200" cy="365125"/>
          </a:xfrm>
        </p:spPr>
        <p:txBody>
          <a:bodyPr wrap="square">
            <a:normAutofit/>
          </a:bodyPr>
          <a:lstStyle/>
          <a:p>
            <a:r>
              <a:rPr lang="en-US"/>
              <a:t>Date Area</a:t>
            </a:r>
          </a:p>
        </p:txBody>
      </p:sp>
      <p:sp>
        <p:nvSpPr>
          <p:cNvPr id="8" name="页脚占位符 7"/>
          <p:cNvSpPr>
            <a:spLocks noGrp="1"/>
          </p:cNvSpPr>
          <p:nvPr>
            <p:ph type="ftr" sz="quarter" idx="11"/>
            <p:custDataLst>
              <p:tags r:id="rId7"/>
            </p:custDataLst>
          </p:nvPr>
        </p:nvSpPr>
        <p:spPr/>
        <p:txBody>
          <a:bodyPr/>
          <a:lstStyle/>
          <a:p>
            <a:endParaRPr lang="en-US"/>
          </a:p>
        </p:txBody>
      </p:sp>
      <p:sp>
        <p:nvSpPr>
          <p:cNvPr id="9" name="灯片编号占位符 8"/>
          <p:cNvSpPr>
            <a:spLocks noGrp="1"/>
          </p:cNvSpPr>
          <p:nvPr>
            <p:ph type="sldNum" sz="quarter" idx="12"/>
            <p:custDataLst>
              <p:tags r:id="rId8"/>
            </p:custDataLst>
          </p:nvPr>
        </p:nvSpPr>
        <p:spPr>
          <a:xfrm>
            <a:off x="8751600" y="6356350"/>
            <a:ext cx="2743200" cy="365125"/>
          </a:xfrm>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838200" y="360000"/>
            <a:ext cx="10515600" cy="581760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4800" y="360000"/>
            <a:ext cx="10800000" cy="720000"/>
          </a:xfrm>
        </p:spPr>
        <p:txBody>
          <a:bodyPr wrap="square">
            <a:normAutofit/>
          </a:bodyPr>
          <a:lstStyle>
            <a:lvl1pPr>
              <a:defRPr>
                <a:latin typeface="+mj-lt"/>
              </a:defRPr>
            </a:lvl1pPr>
          </a:lstStyle>
          <a:p>
            <a:r>
              <a:rPr lang="en-US" dirty="0">
                <a:latin typeface="+mj-lt"/>
              </a:rPr>
              <a:t>Click to add title</a:t>
            </a:r>
            <a:endParaRPr lang="en-US" dirty="0"/>
          </a:p>
        </p:txBody>
      </p:sp>
      <p:sp>
        <p:nvSpPr>
          <p:cNvPr id="3" name="文本占位符 2"/>
          <p:cNvSpPr>
            <a:spLocks noGrp="1"/>
          </p:cNvSpPr>
          <p:nvPr>
            <p:ph type="body" idx="1" hasCustomPrompt="1"/>
            <p:custDataLst>
              <p:tags r:id="rId2"/>
            </p:custDataLst>
          </p:nvPr>
        </p:nvSpPr>
        <p:spPr>
          <a:xfrm>
            <a:off x="694799" y="1296000"/>
            <a:ext cx="10799999" cy="576000"/>
          </a:xfrm>
        </p:spPr>
        <p:txBody>
          <a:bodyPr wrap="square" anchor="t">
            <a:normAutofit/>
          </a:bodyPr>
          <a:lstStyle>
            <a:lvl1pPr marL="0" indent="0">
              <a:buNone/>
              <a:defRPr sz="28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3"/>
            </p:custDataLst>
          </p:nvPr>
        </p:nvSpPr>
        <p:spPr>
          <a:xfrm>
            <a:off x="694800" y="6356350"/>
            <a:ext cx="2743200" cy="365125"/>
          </a:xfrm>
        </p:spPr>
        <p:txBody>
          <a:bodyPr wrap="square">
            <a:normAutofit/>
          </a:bodyPr>
          <a:lstStyle/>
          <a:p>
            <a:r>
              <a:rPr lang="en-US"/>
              <a:t>Date Area</a:t>
            </a:r>
          </a:p>
        </p:txBody>
      </p:sp>
      <p:sp>
        <p:nvSpPr>
          <p:cNvPr id="8" name="页脚占位符 4"/>
          <p:cNvSpPr>
            <a:spLocks noGrp="1"/>
          </p:cNvSpPr>
          <p:nvPr>
            <p:ph type="ftr" sz="quarter" idx="11"/>
            <p:custDataLst>
              <p:tags r:id="rId4"/>
            </p:custDataLst>
          </p:nvPr>
        </p:nvSpPr>
        <p:spPr/>
        <p:txBody>
          <a:bodyPr/>
          <a:lstStyle/>
          <a:p>
            <a:endParaRPr lang="en-US"/>
          </a:p>
        </p:txBody>
      </p:sp>
      <p:sp>
        <p:nvSpPr>
          <p:cNvPr id="9" name="灯片编号占位符 5"/>
          <p:cNvSpPr>
            <a:spLocks noGrp="1"/>
          </p:cNvSpPr>
          <p:nvPr>
            <p:ph type="sldNum" sz="quarter" idx="12"/>
            <p:custDataLst>
              <p:tags r:id="rId5"/>
            </p:custDataLst>
          </p:nvPr>
        </p:nvSpPr>
        <p:spPr>
          <a:xfrm>
            <a:off x="8751600" y="6356350"/>
            <a:ext cx="2743200" cy="365125"/>
          </a:xfrm>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7" name="图片 6" descr="C:/Users/ADMIN/AppData/Local/Temp/fig2wpp/@png2x_bg-2590&amp;4653.png"/>
          <p:cNvPicPr>
            <a:picLocks noChangeAspect="1"/>
          </p:cNvPicPr>
          <p:nvPr userDrawn="1">
            <p:custDataLst>
              <p:tags r:id="rId1"/>
            </p:custDataLst>
          </p:nvPr>
        </p:nvPicPr>
        <p:blipFill>
          <a:blip r:embed="rId9" r:link="rId10"/>
          <a:stretch>
            <a:fillRect/>
          </a:stretch>
        </p:blipFill>
        <p:spPr>
          <a:xfrm>
            <a:off x="0" y="0"/>
            <a:ext cx="12192000" cy="6858000"/>
          </a:xfrm>
          <a:prstGeom prst="rect">
            <a:avLst/>
          </a:prstGeom>
        </p:spPr>
      </p:pic>
      <p:sp>
        <p:nvSpPr>
          <p:cNvPr id="9" name="Freeform 5"/>
          <p:cNvSpPr/>
          <p:nvPr userDrawn="1">
            <p:custDataLst>
              <p:tags r:id="rId2"/>
            </p:custDataLst>
          </p:nvPr>
        </p:nvSpPr>
        <p:spPr bwMode="auto">
          <a:xfrm flipH="1" flipV="1">
            <a:off x="370205" y="203634"/>
            <a:ext cx="805409" cy="6468945"/>
          </a:xfrm>
          <a:custGeom>
            <a:avLst/>
            <a:gdLst>
              <a:gd name="T0" fmla="*/ 940 w 2111"/>
              <a:gd name="T1" fmla="*/ 8664 h 15818"/>
              <a:gd name="T2" fmla="*/ 1743 w 2111"/>
              <a:gd name="T3" fmla="*/ 2008 h 15818"/>
              <a:gd name="T4" fmla="*/ 543 w 2111"/>
              <a:gd name="T5" fmla="*/ 2847 h 15818"/>
              <a:gd name="T6" fmla="*/ 1743 w 2111"/>
              <a:gd name="T7" fmla="*/ 2336 h 15818"/>
              <a:gd name="T8" fmla="*/ 1588 w 2111"/>
              <a:gd name="T9" fmla="*/ 12480 h 15818"/>
              <a:gd name="T10" fmla="*/ 331 w 2111"/>
              <a:gd name="T11" fmla="*/ 12905 h 15818"/>
              <a:gd name="T12" fmla="*/ 1588 w 2111"/>
              <a:gd name="T13" fmla="*/ 13331 h 15818"/>
              <a:gd name="T14" fmla="*/ 2073 w 2111"/>
              <a:gd name="T15" fmla="*/ 14508 h 15818"/>
              <a:gd name="T16" fmla="*/ 2073 w 2111"/>
              <a:gd name="T17" fmla="*/ 15466 h 15818"/>
              <a:gd name="T18" fmla="*/ 38 w 2111"/>
              <a:gd name="T19" fmla="*/ 15495 h 15818"/>
              <a:gd name="T20" fmla="*/ 38 w 2111"/>
              <a:gd name="T21" fmla="*/ 14524 h 15818"/>
              <a:gd name="T22" fmla="*/ 2073 w 2111"/>
              <a:gd name="T23" fmla="*/ 11284 h 15818"/>
              <a:gd name="T24" fmla="*/ 38 w 2111"/>
              <a:gd name="T25" fmla="*/ 11284 h 15818"/>
              <a:gd name="T26" fmla="*/ 2073 w 2111"/>
              <a:gd name="T27" fmla="*/ 11024 h 15818"/>
              <a:gd name="T28" fmla="*/ 38 w 2111"/>
              <a:gd name="T29" fmla="*/ 10419 h 15818"/>
              <a:gd name="T30" fmla="*/ 1743 w 2111"/>
              <a:gd name="T31" fmla="*/ 9458 h 15818"/>
              <a:gd name="T32" fmla="*/ 2073 w 2111"/>
              <a:gd name="T33" fmla="*/ 8600 h 15818"/>
              <a:gd name="T34" fmla="*/ 609 w 2111"/>
              <a:gd name="T35" fmla="*/ 8784 h 15818"/>
              <a:gd name="T36" fmla="*/ 38 w 2111"/>
              <a:gd name="T37" fmla="*/ 7477 h 15818"/>
              <a:gd name="T38" fmla="*/ 2073 w 2111"/>
              <a:gd name="T39" fmla="*/ 4072 h 15818"/>
              <a:gd name="T40" fmla="*/ 331 w 2111"/>
              <a:gd name="T41" fmla="*/ 4512 h 15818"/>
              <a:gd name="T42" fmla="*/ 2073 w 2111"/>
              <a:gd name="T43" fmla="*/ 4952 h 15818"/>
              <a:gd name="T44" fmla="*/ 382 w 2111"/>
              <a:gd name="T45" fmla="*/ 5208 h 15818"/>
              <a:gd name="T46" fmla="*/ 99 w 2111"/>
              <a:gd name="T47" fmla="*/ 4092 h 15818"/>
              <a:gd name="T48" fmla="*/ 2073 w 2111"/>
              <a:gd name="T49" fmla="*/ 3720 h 15818"/>
              <a:gd name="T50" fmla="*/ 1805 w 2111"/>
              <a:gd name="T51" fmla="*/ 3124 h 15818"/>
              <a:gd name="T52" fmla="*/ 38 w 2111"/>
              <a:gd name="T53" fmla="*/ 2312 h 15818"/>
              <a:gd name="T54" fmla="*/ 2073 w 2111"/>
              <a:gd name="T55" fmla="*/ 0 h 15818"/>
              <a:gd name="T56" fmla="*/ 1748 w 2111"/>
              <a:gd name="T57" fmla="*/ 352 h 15818"/>
              <a:gd name="T58" fmla="*/ 921 w 2111"/>
              <a:gd name="T59" fmla="*/ 1264 h 15818"/>
              <a:gd name="T60" fmla="*/ 361 w 2111"/>
              <a:gd name="T61" fmla="*/ 1352 h 15818"/>
              <a:gd name="T62" fmla="*/ 2073 w 2111"/>
              <a:gd name="T63" fmla="*/ 0 h 15818"/>
              <a:gd name="T64" fmla="*/ 1621 w 2111"/>
              <a:gd name="T65" fmla="*/ 13732 h 15818"/>
              <a:gd name="T66" fmla="*/ 126 w 2111"/>
              <a:gd name="T67" fmla="*/ 13406 h 15818"/>
              <a:gd name="T68" fmla="*/ 489 w 2111"/>
              <a:gd name="T69" fmla="*/ 12076 h 15818"/>
              <a:gd name="T70" fmla="*/ 1985 w 2111"/>
              <a:gd name="T71" fmla="*/ 12404 h 15818"/>
              <a:gd name="T72" fmla="*/ 1993 w 2111"/>
              <a:gd name="T73" fmla="*/ 7038 h 15818"/>
              <a:gd name="T74" fmla="*/ 1711 w 2111"/>
              <a:gd name="T75" fmla="*/ 6844 h 15818"/>
              <a:gd name="T76" fmla="*/ 1444 w 2111"/>
              <a:gd name="T77" fmla="*/ 6068 h 15818"/>
              <a:gd name="T78" fmla="*/ 422 w 2111"/>
              <a:gd name="T79" fmla="*/ 6275 h 15818"/>
              <a:gd name="T80" fmla="*/ 598 w 2111"/>
              <a:gd name="T81" fmla="*/ 7038 h 15818"/>
              <a:gd name="T82" fmla="*/ 0 w 2111"/>
              <a:gd name="T83" fmla="*/ 6587 h 15818"/>
              <a:gd name="T84" fmla="*/ 1065 w 2111"/>
              <a:gd name="T85" fmla="*/ 5629 h 15818"/>
              <a:gd name="T86" fmla="*/ 2111 w 2111"/>
              <a:gd name="T87" fmla="*/ 6600 h 15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1" h="15818">
                <a:moveTo>
                  <a:pt x="1593" y="8411"/>
                </a:moveTo>
                <a:lnTo>
                  <a:pt x="940" y="8176"/>
                </a:lnTo>
                <a:lnTo>
                  <a:pt x="940" y="8664"/>
                </a:lnTo>
                <a:lnTo>
                  <a:pt x="1593" y="8427"/>
                </a:lnTo>
                <a:lnTo>
                  <a:pt x="1593" y="8411"/>
                </a:lnTo>
                <a:close/>
                <a:moveTo>
                  <a:pt x="1743" y="2008"/>
                </a:moveTo>
                <a:lnTo>
                  <a:pt x="369" y="2008"/>
                </a:lnTo>
                <a:lnTo>
                  <a:pt x="369" y="2315"/>
                </a:lnTo>
                <a:cubicBezTo>
                  <a:pt x="369" y="2546"/>
                  <a:pt x="427" y="2723"/>
                  <a:pt x="543" y="2847"/>
                </a:cubicBezTo>
                <a:cubicBezTo>
                  <a:pt x="660" y="2970"/>
                  <a:pt x="830" y="3032"/>
                  <a:pt x="1054" y="3032"/>
                </a:cubicBezTo>
                <a:cubicBezTo>
                  <a:pt x="1278" y="3032"/>
                  <a:pt x="1449" y="2973"/>
                  <a:pt x="1567" y="2853"/>
                </a:cubicBezTo>
                <a:cubicBezTo>
                  <a:pt x="1684" y="2734"/>
                  <a:pt x="1743" y="2562"/>
                  <a:pt x="1743" y="2336"/>
                </a:cubicBezTo>
                <a:lnTo>
                  <a:pt x="1743" y="2008"/>
                </a:lnTo>
                <a:close/>
                <a:moveTo>
                  <a:pt x="1780" y="12905"/>
                </a:moveTo>
                <a:cubicBezTo>
                  <a:pt x="1780" y="12726"/>
                  <a:pt x="1716" y="12584"/>
                  <a:pt x="1588" y="12480"/>
                </a:cubicBezTo>
                <a:cubicBezTo>
                  <a:pt x="1460" y="12376"/>
                  <a:pt x="1282" y="12324"/>
                  <a:pt x="1054" y="12324"/>
                </a:cubicBezTo>
                <a:cubicBezTo>
                  <a:pt x="827" y="12324"/>
                  <a:pt x="649" y="12376"/>
                  <a:pt x="522" y="12480"/>
                </a:cubicBezTo>
                <a:cubicBezTo>
                  <a:pt x="395" y="12584"/>
                  <a:pt x="331" y="12726"/>
                  <a:pt x="331" y="12905"/>
                </a:cubicBezTo>
                <a:cubicBezTo>
                  <a:pt x="331" y="13085"/>
                  <a:pt x="395" y="13227"/>
                  <a:pt x="522" y="13331"/>
                </a:cubicBezTo>
                <a:cubicBezTo>
                  <a:pt x="649" y="13435"/>
                  <a:pt x="827" y="13487"/>
                  <a:pt x="1054" y="13487"/>
                </a:cubicBezTo>
                <a:cubicBezTo>
                  <a:pt x="1282" y="13487"/>
                  <a:pt x="1460" y="13435"/>
                  <a:pt x="1588" y="13331"/>
                </a:cubicBezTo>
                <a:cubicBezTo>
                  <a:pt x="1716" y="13227"/>
                  <a:pt x="1780" y="13085"/>
                  <a:pt x="1780" y="12905"/>
                </a:cubicBezTo>
                <a:close/>
                <a:moveTo>
                  <a:pt x="2073" y="14172"/>
                </a:moveTo>
                <a:lnTo>
                  <a:pt x="2073" y="14508"/>
                </a:lnTo>
                <a:lnTo>
                  <a:pt x="681" y="15452"/>
                </a:lnTo>
                <a:lnTo>
                  <a:pt x="681" y="15466"/>
                </a:lnTo>
                <a:lnTo>
                  <a:pt x="2073" y="15466"/>
                </a:lnTo>
                <a:lnTo>
                  <a:pt x="2073" y="15818"/>
                </a:lnTo>
                <a:lnTo>
                  <a:pt x="38" y="15818"/>
                </a:lnTo>
                <a:lnTo>
                  <a:pt x="38" y="15495"/>
                </a:lnTo>
                <a:lnTo>
                  <a:pt x="1431" y="14540"/>
                </a:lnTo>
                <a:lnTo>
                  <a:pt x="1431" y="14524"/>
                </a:lnTo>
                <a:lnTo>
                  <a:pt x="38" y="14524"/>
                </a:lnTo>
                <a:lnTo>
                  <a:pt x="38" y="14172"/>
                </a:lnTo>
                <a:lnTo>
                  <a:pt x="2073" y="14172"/>
                </a:lnTo>
                <a:close/>
                <a:moveTo>
                  <a:pt x="2073" y="11284"/>
                </a:moveTo>
                <a:lnTo>
                  <a:pt x="2073" y="11636"/>
                </a:lnTo>
                <a:lnTo>
                  <a:pt x="38" y="11636"/>
                </a:lnTo>
                <a:lnTo>
                  <a:pt x="38" y="11284"/>
                </a:lnTo>
                <a:lnTo>
                  <a:pt x="2073" y="11284"/>
                </a:lnTo>
                <a:close/>
                <a:moveTo>
                  <a:pt x="2073" y="9458"/>
                </a:moveTo>
                <a:lnTo>
                  <a:pt x="2073" y="11024"/>
                </a:lnTo>
                <a:lnTo>
                  <a:pt x="1743" y="11024"/>
                </a:lnTo>
                <a:lnTo>
                  <a:pt x="1743" y="10419"/>
                </a:lnTo>
                <a:lnTo>
                  <a:pt x="38" y="10419"/>
                </a:lnTo>
                <a:lnTo>
                  <a:pt x="38" y="10066"/>
                </a:lnTo>
                <a:lnTo>
                  <a:pt x="1743" y="10066"/>
                </a:lnTo>
                <a:lnTo>
                  <a:pt x="1743" y="9458"/>
                </a:lnTo>
                <a:lnTo>
                  <a:pt x="2073" y="9458"/>
                </a:lnTo>
                <a:close/>
                <a:moveTo>
                  <a:pt x="2073" y="8237"/>
                </a:moveTo>
                <a:lnTo>
                  <a:pt x="2073" y="8600"/>
                </a:lnTo>
                <a:lnTo>
                  <a:pt x="38" y="9363"/>
                </a:lnTo>
                <a:lnTo>
                  <a:pt x="38" y="8990"/>
                </a:lnTo>
                <a:lnTo>
                  <a:pt x="609" y="8784"/>
                </a:lnTo>
                <a:lnTo>
                  <a:pt x="609" y="8056"/>
                </a:lnTo>
                <a:lnTo>
                  <a:pt x="38" y="7850"/>
                </a:lnTo>
                <a:lnTo>
                  <a:pt x="38" y="7477"/>
                </a:lnTo>
                <a:lnTo>
                  <a:pt x="2073" y="8237"/>
                </a:lnTo>
                <a:close/>
                <a:moveTo>
                  <a:pt x="2073" y="3720"/>
                </a:moveTo>
                <a:lnTo>
                  <a:pt x="2073" y="4072"/>
                </a:lnTo>
                <a:lnTo>
                  <a:pt x="846" y="4072"/>
                </a:lnTo>
                <a:cubicBezTo>
                  <a:pt x="688" y="4072"/>
                  <a:pt x="563" y="4111"/>
                  <a:pt x="470" y="4190"/>
                </a:cubicBezTo>
                <a:cubicBezTo>
                  <a:pt x="378" y="4270"/>
                  <a:pt x="331" y="4377"/>
                  <a:pt x="331" y="4512"/>
                </a:cubicBezTo>
                <a:cubicBezTo>
                  <a:pt x="331" y="4647"/>
                  <a:pt x="377" y="4754"/>
                  <a:pt x="467" y="4833"/>
                </a:cubicBezTo>
                <a:cubicBezTo>
                  <a:pt x="558" y="4913"/>
                  <a:pt x="681" y="4952"/>
                  <a:pt x="836" y="4952"/>
                </a:cubicBezTo>
                <a:lnTo>
                  <a:pt x="2073" y="4952"/>
                </a:lnTo>
                <a:lnTo>
                  <a:pt x="2073" y="5304"/>
                </a:lnTo>
                <a:lnTo>
                  <a:pt x="817" y="5304"/>
                </a:lnTo>
                <a:cubicBezTo>
                  <a:pt x="650" y="5304"/>
                  <a:pt x="505" y="5272"/>
                  <a:pt x="382" y="5208"/>
                </a:cubicBezTo>
                <a:cubicBezTo>
                  <a:pt x="259" y="5144"/>
                  <a:pt x="165" y="5053"/>
                  <a:pt x="99" y="4934"/>
                </a:cubicBezTo>
                <a:cubicBezTo>
                  <a:pt x="33" y="4814"/>
                  <a:pt x="0" y="4674"/>
                  <a:pt x="0" y="4512"/>
                </a:cubicBezTo>
                <a:cubicBezTo>
                  <a:pt x="0" y="4352"/>
                  <a:pt x="33" y="4212"/>
                  <a:pt x="99" y="4092"/>
                </a:cubicBezTo>
                <a:cubicBezTo>
                  <a:pt x="165" y="3972"/>
                  <a:pt x="259" y="3880"/>
                  <a:pt x="382" y="3816"/>
                </a:cubicBezTo>
                <a:cubicBezTo>
                  <a:pt x="505" y="3752"/>
                  <a:pt x="650" y="3720"/>
                  <a:pt x="817" y="3720"/>
                </a:cubicBezTo>
                <a:lnTo>
                  <a:pt x="2073" y="3720"/>
                </a:lnTo>
                <a:close/>
                <a:moveTo>
                  <a:pt x="2073" y="1656"/>
                </a:moveTo>
                <a:lnTo>
                  <a:pt x="2073" y="2357"/>
                </a:lnTo>
                <a:cubicBezTo>
                  <a:pt x="2073" y="2688"/>
                  <a:pt x="1984" y="2944"/>
                  <a:pt x="1805" y="3124"/>
                </a:cubicBezTo>
                <a:cubicBezTo>
                  <a:pt x="1627" y="3305"/>
                  <a:pt x="1376" y="3395"/>
                  <a:pt x="1054" y="3395"/>
                </a:cubicBezTo>
                <a:cubicBezTo>
                  <a:pt x="732" y="3395"/>
                  <a:pt x="482" y="3301"/>
                  <a:pt x="305" y="3112"/>
                </a:cubicBezTo>
                <a:cubicBezTo>
                  <a:pt x="127" y="2924"/>
                  <a:pt x="38" y="2657"/>
                  <a:pt x="38" y="2312"/>
                </a:cubicBezTo>
                <a:lnTo>
                  <a:pt x="38" y="1656"/>
                </a:lnTo>
                <a:lnTo>
                  <a:pt x="2073" y="1656"/>
                </a:lnTo>
                <a:close/>
                <a:moveTo>
                  <a:pt x="2073" y="0"/>
                </a:moveTo>
                <a:lnTo>
                  <a:pt x="2073" y="1318"/>
                </a:lnTo>
                <a:lnTo>
                  <a:pt x="1748" y="1318"/>
                </a:lnTo>
                <a:lnTo>
                  <a:pt x="1748" y="352"/>
                </a:lnTo>
                <a:lnTo>
                  <a:pt x="1244" y="352"/>
                </a:lnTo>
                <a:lnTo>
                  <a:pt x="1244" y="1264"/>
                </a:lnTo>
                <a:lnTo>
                  <a:pt x="921" y="1264"/>
                </a:lnTo>
                <a:lnTo>
                  <a:pt x="921" y="352"/>
                </a:lnTo>
                <a:lnTo>
                  <a:pt x="361" y="352"/>
                </a:lnTo>
                <a:lnTo>
                  <a:pt x="361" y="1352"/>
                </a:lnTo>
                <a:lnTo>
                  <a:pt x="38" y="1352"/>
                </a:lnTo>
                <a:lnTo>
                  <a:pt x="38" y="0"/>
                </a:lnTo>
                <a:lnTo>
                  <a:pt x="2073" y="0"/>
                </a:lnTo>
                <a:close/>
                <a:moveTo>
                  <a:pt x="2111" y="12905"/>
                </a:moveTo>
                <a:cubicBezTo>
                  <a:pt x="2111" y="13097"/>
                  <a:pt x="2069" y="13264"/>
                  <a:pt x="1985" y="13406"/>
                </a:cubicBezTo>
                <a:cubicBezTo>
                  <a:pt x="1902" y="13547"/>
                  <a:pt x="1780" y="13656"/>
                  <a:pt x="1621" y="13732"/>
                </a:cubicBezTo>
                <a:cubicBezTo>
                  <a:pt x="1462" y="13809"/>
                  <a:pt x="1273" y="13847"/>
                  <a:pt x="1054" y="13847"/>
                </a:cubicBezTo>
                <a:cubicBezTo>
                  <a:pt x="836" y="13847"/>
                  <a:pt x="647" y="13809"/>
                  <a:pt x="489" y="13732"/>
                </a:cubicBezTo>
                <a:cubicBezTo>
                  <a:pt x="330" y="13656"/>
                  <a:pt x="209" y="13547"/>
                  <a:pt x="126" y="13406"/>
                </a:cubicBezTo>
                <a:cubicBezTo>
                  <a:pt x="42" y="13264"/>
                  <a:pt x="0" y="13097"/>
                  <a:pt x="0" y="12905"/>
                </a:cubicBezTo>
                <a:cubicBezTo>
                  <a:pt x="0" y="12713"/>
                  <a:pt x="42" y="12546"/>
                  <a:pt x="126" y="12404"/>
                </a:cubicBezTo>
                <a:cubicBezTo>
                  <a:pt x="209" y="12261"/>
                  <a:pt x="330" y="12152"/>
                  <a:pt x="489" y="12076"/>
                </a:cubicBezTo>
                <a:cubicBezTo>
                  <a:pt x="647" y="11999"/>
                  <a:pt x="836" y="11961"/>
                  <a:pt x="1054" y="11961"/>
                </a:cubicBezTo>
                <a:cubicBezTo>
                  <a:pt x="1273" y="11961"/>
                  <a:pt x="1462" y="11999"/>
                  <a:pt x="1621" y="12076"/>
                </a:cubicBezTo>
                <a:cubicBezTo>
                  <a:pt x="1780" y="12152"/>
                  <a:pt x="1902" y="12261"/>
                  <a:pt x="1985" y="12404"/>
                </a:cubicBezTo>
                <a:cubicBezTo>
                  <a:pt x="2069" y="12546"/>
                  <a:pt x="2111" y="12713"/>
                  <a:pt x="2111" y="12905"/>
                </a:cubicBezTo>
                <a:close/>
                <a:moveTo>
                  <a:pt x="2111" y="6600"/>
                </a:moveTo>
                <a:cubicBezTo>
                  <a:pt x="2111" y="6765"/>
                  <a:pt x="2072" y="6911"/>
                  <a:pt x="1993" y="7038"/>
                </a:cubicBezTo>
                <a:cubicBezTo>
                  <a:pt x="1915" y="7164"/>
                  <a:pt x="1808" y="7263"/>
                  <a:pt x="1673" y="7336"/>
                </a:cubicBezTo>
                <a:lnTo>
                  <a:pt x="1516" y="7035"/>
                </a:lnTo>
                <a:cubicBezTo>
                  <a:pt x="1599" y="6989"/>
                  <a:pt x="1664" y="6925"/>
                  <a:pt x="1711" y="6844"/>
                </a:cubicBezTo>
                <a:cubicBezTo>
                  <a:pt x="1757" y="6763"/>
                  <a:pt x="1780" y="6676"/>
                  <a:pt x="1780" y="6584"/>
                </a:cubicBezTo>
                <a:cubicBezTo>
                  <a:pt x="1780" y="6467"/>
                  <a:pt x="1751" y="6363"/>
                  <a:pt x="1693" y="6275"/>
                </a:cubicBezTo>
                <a:cubicBezTo>
                  <a:pt x="1635" y="6186"/>
                  <a:pt x="1552" y="6117"/>
                  <a:pt x="1444" y="6068"/>
                </a:cubicBezTo>
                <a:cubicBezTo>
                  <a:pt x="1335" y="6019"/>
                  <a:pt x="1209" y="5994"/>
                  <a:pt x="1065" y="5994"/>
                </a:cubicBezTo>
                <a:cubicBezTo>
                  <a:pt x="917" y="5994"/>
                  <a:pt x="788" y="6019"/>
                  <a:pt x="678" y="6068"/>
                </a:cubicBezTo>
                <a:cubicBezTo>
                  <a:pt x="568" y="6117"/>
                  <a:pt x="482" y="6186"/>
                  <a:pt x="422" y="6275"/>
                </a:cubicBezTo>
                <a:cubicBezTo>
                  <a:pt x="362" y="6363"/>
                  <a:pt x="331" y="6467"/>
                  <a:pt x="331" y="6584"/>
                </a:cubicBezTo>
                <a:cubicBezTo>
                  <a:pt x="331" y="6675"/>
                  <a:pt x="355" y="6760"/>
                  <a:pt x="402" y="6839"/>
                </a:cubicBezTo>
                <a:cubicBezTo>
                  <a:pt x="449" y="6918"/>
                  <a:pt x="514" y="6984"/>
                  <a:pt x="598" y="7038"/>
                </a:cubicBezTo>
                <a:lnTo>
                  <a:pt x="438" y="7339"/>
                </a:lnTo>
                <a:cubicBezTo>
                  <a:pt x="299" y="7264"/>
                  <a:pt x="192" y="7162"/>
                  <a:pt x="115" y="7031"/>
                </a:cubicBezTo>
                <a:cubicBezTo>
                  <a:pt x="39" y="6900"/>
                  <a:pt x="0" y="6752"/>
                  <a:pt x="0" y="6587"/>
                </a:cubicBezTo>
                <a:cubicBezTo>
                  <a:pt x="0" y="6398"/>
                  <a:pt x="44" y="6231"/>
                  <a:pt x="133" y="6086"/>
                </a:cubicBezTo>
                <a:cubicBezTo>
                  <a:pt x="221" y="5941"/>
                  <a:pt x="345" y="5829"/>
                  <a:pt x="506" y="5749"/>
                </a:cubicBezTo>
                <a:cubicBezTo>
                  <a:pt x="667" y="5669"/>
                  <a:pt x="853" y="5629"/>
                  <a:pt x="1065" y="5629"/>
                </a:cubicBezTo>
                <a:cubicBezTo>
                  <a:pt x="1275" y="5629"/>
                  <a:pt x="1459" y="5669"/>
                  <a:pt x="1616" y="5750"/>
                </a:cubicBezTo>
                <a:cubicBezTo>
                  <a:pt x="1773" y="5831"/>
                  <a:pt x="1895" y="5945"/>
                  <a:pt x="1981" y="6092"/>
                </a:cubicBezTo>
                <a:cubicBezTo>
                  <a:pt x="2068" y="6239"/>
                  <a:pt x="2111" y="6408"/>
                  <a:pt x="2111" y="6600"/>
                </a:cubicBezTo>
                <a:close/>
              </a:path>
            </a:pathLst>
          </a:custGeom>
          <a:solidFill>
            <a:schemeClr val="accent1">
              <a:alpha val="4000"/>
            </a:schemeClr>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lt"/>
                <a:cs typeface="+mn-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Arial" panose="020B0604020202020204" pitchFamily="34" charset="0"/>
            </a:endParaRPr>
          </a:p>
        </p:txBody>
      </p:sp>
      <p:sp>
        <p:nvSpPr>
          <p:cNvPr id="2" name="标题 1"/>
          <p:cNvSpPr>
            <a:spLocks noGrp="1"/>
          </p:cNvSpPr>
          <p:nvPr>
            <p:ph type="ctrTitle" hasCustomPrompt="1"/>
            <p:custDataLst>
              <p:tags r:id="rId3"/>
            </p:custDataLst>
          </p:nvPr>
        </p:nvSpPr>
        <p:spPr>
          <a:xfrm>
            <a:off x="772476" y="660400"/>
            <a:ext cx="5384800" cy="3340100"/>
          </a:xfrm>
        </p:spPr>
        <p:txBody>
          <a:bodyPr wrap="square" anchor="b">
            <a:normAutofit/>
          </a:bodyPr>
          <a:lstStyle>
            <a:lvl1pPr algn="l">
              <a:lnSpc>
                <a:spcPct val="100000"/>
              </a:lnSpc>
              <a:defRPr sz="5800">
                <a:solidFill>
                  <a:schemeClr val="tx1"/>
                </a:solidFill>
                <a:latin typeface="+mj-lt"/>
              </a:defRPr>
            </a:lvl1pPr>
          </a:lstStyle>
          <a:p>
            <a:r>
              <a:rPr lang="en-US" dirty="0">
                <a:latin typeface="+mj-lt"/>
              </a:rPr>
              <a:t>Click to add title</a:t>
            </a:r>
            <a:endParaRPr lang="en-US" dirty="0"/>
          </a:p>
        </p:txBody>
      </p:sp>
      <p:sp>
        <p:nvSpPr>
          <p:cNvPr id="4" name="日期占位符 3"/>
          <p:cNvSpPr>
            <a:spLocks noGrp="1"/>
          </p:cNvSpPr>
          <p:nvPr>
            <p:ph type="dt" sz="half" idx="10"/>
            <p:custDataLst>
              <p:tags r:id="rId4"/>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5"/>
            </p:custDataLst>
          </p:nvPr>
        </p:nvSpPr>
        <p:spPr/>
        <p:txBody>
          <a:bodyPr/>
          <a:lstStyle/>
          <a:p>
            <a:endParaRPr 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4" name="署名占位符 10"/>
          <p:cNvSpPr>
            <a:spLocks noGrp="1"/>
          </p:cNvSpPr>
          <p:nvPr>
            <p:ph type="body" sz="quarter" idx="17" hasCustomPrompt="1"/>
            <p:custDataLst>
              <p:tags r:id="rId7"/>
            </p:custDataLst>
          </p:nvPr>
        </p:nvSpPr>
        <p:spPr>
          <a:xfrm>
            <a:off x="772476" y="5253450"/>
            <a:ext cx="5384799" cy="996220"/>
          </a:xfrm>
        </p:spPr>
        <p:txBody>
          <a:bodyPr wrap="square" anchor="t">
            <a:normAutofit/>
          </a:bodyPr>
          <a:lstStyle>
            <a:lvl1pPr marL="0" indent="0" algn="l">
              <a:lnSpc>
                <a:spcPct val="100000"/>
              </a:lnSpc>
              <a:buNone/>
              <a:defRPr sz="2400">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5.xml"/><Relationship Id="rId18" Type="http://schemas.openxmlformats.org/officeDocument/2006/relationships/tags" Target="../tags/tag1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94800" y="360000"/>
            <a:ext cx="10800000" cy="720000"/>
          </a:xfrm>
          <a:prstGeom prst="rect">
            <a:avLst/>
          </a:prstGeom>
        </p:spPr>
        <p:txBody>
          <a:bodyPr vert="horz" wrap="square" lIns="0" tIns="0" rIns="0" bIns="0" rtlCol="0" anchor="b">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4"/>
            </p:custDataLst>
          </p:nvPr>
        </p:nvSpPr>
        <p:spPr>
          <a:xfrm>
            <a:off x="694800" y="1364400"/>
            <a:ext cx="10800000" cy="4813200"/>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15"/>
            </p:custDataLst>
          </p:nvPr>
        </p:nvSpPr>
        <p:spPr>
          <a:xfrm>
            <a:off x="69480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BE5F26B5-172A-4DC2-B0B7-181CFC56B87C}" type="slidenum">
              <a:rPr lang="en-US" smtClean="0"/>
              <a:t>‹#›</a:t>
            </a:fld>
            <a:endParaRPr lang="en-US"/>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200" b="1" kern="120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notesSlide" Target="../notesSlides/notesSlide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Layout" Target="../slideLayouts/slideLayout12.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85.xml"/><Relationship Id="rId7" Type="http://schemas.openxmlformats.org/officeDocument/2006/relationships/notesSlide" Target="../notesSlides/notesSlide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2.xml"/><Relationship Id="rId5" Type="http://schemas.openxmlformats.org/officeDocument/2006/relationships/tags" Target="../tags/tag87.xml"/><Relationship Id="rId4" Type="http://schemas.openxmlformats.org/officeDocument/2006/relationships/tags" Target="../tags/tag86.xml"/></Relationships>
</file>

<file path=ppt/slides/_rels/slide4.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slideLayout" Target="../slideLayouts/slideLayout12.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7.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slideLayout" Target="../slideLayouts/slideLayout12.xml"/><Relationship Id="rId5" Type="http://schemas.openxmlformats.org/officeDocument/2006/relationships/tags" Target="../tags/tag10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slideLayout" Target="../slideLayouts/slideLayout1.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tags" Target="../tags/tag123.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s>
</file>

<file path=ppt/slides/_rels/slide9.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761711" y="5029373"/>
            <a:ext cx="7772689" cy="1414780"/>
          </a:xfrm>
        </p:spPr>
        <p:txBody>
          <a:bodyPr wrap="square">
            <a:normAutofit fontScale="90000"/>
          </a:bodyPr>
          <a:lstStyle/>
          <a:p>
            <a:r>
              <a:rPr lang="en-US" sz="7200" dirty="0">
                <a:latin typeface="Calibri" panose="020F0502020204030204" charset="0"/>
                <a:cs typeface="Calibri" panose="020F0502020204030204" charset="0"/>
              </a:rPr>
              <a:t>EnhanceBiz</a:t>
            </a:r>
            <a:br>
              <a:rPr lang="en-US" sz="3200" dirty="0">
                <a:latin typeface="Calibri" panose="020F0502020204030204" charset="0"/>
                <a:cs typeface="Calibri" panose="020F0502020204030204" charset="0"/>
              </a:rPr>
            </a:br>
            <a:br>
              <a:rPr lang="en-US" sz="2000" dirty="0">
                <a:latin typeface="Calibri" panose="020F0502020204030204" charset="0"/>
                <a:cs typeface="Calibri" panose="020F0502020204030204" charset="0"/>
              </a:rPr>
            </a:br>
            <a:endParaRPr lang="en-US" sz="2000" dirty="0">
              <a:latin typeface="Calibri" panose="020F0502020204030204" charset="0"/>
              <a:cs typeface="Calibri" panose="020F050202020403020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8" name="Text Box 7"/>
          <p:cNvSpPr txBox="1"/>
          <p:nvPr>
            <p:custDataLst>
              <p:tags r:id="rId1"/>
            </p:custDataLst>
          </p:nvPr>
        </p:nvSpPr>
        <p:spPr>
          <a:xfrm>
            <a:off x="4270342" y="3299635"/>
            <a:ext cx="8062595" cy="1138773"/>
          </a:xfrm>
          <a:prstGeom prst="rect">
            <a:avLst/>
          </a:prstGeom>
        </p:spPr>
        <p:txBody>
          <a:bodyPr wrap="square">
            <a:spAutoFit/>
          </a:bodyPr>
          <a:lstStyle/>
          <a:p>
            <a:endParaRPr lang="en-US" sz="2000" dirty="0">
              <a:solidFill>
                <a:srgbClr val="3B3838"/>
              </a:solidFill>
              <a:latin typeface="Calibri" panose="020F0502020204030204" charset="0"/>
              <a:ea typeface="Calibri-Bold"/>
              <a:cs typeface="Calibri" panose="020F0502020204030204" charset="0"/>
            </a:endParaRPr>
          </a:p>
          <a:p>
            <a:r>
              <a:rPr lang="en-US" altLang="en-US" sz="4800" dirty="0">
                <a:solidFill>
                  <a:srgbClr val="3B3838"/>
                </a:solidFill>
                <a:latin typeface="Calibri" panose="020F0502020204030204" charset="0"/>
                <a:ea typeface="Calibri-Bold"/>
                <a:cs typeface="Calibri" panose="020F0502020204030204" charset="0"/>
              </a:rPr>
              <a:t>EnhanceBiz</a:t>
            </a:r>
          </a:p>
        </p:txBody>
      </p:sp>
      <p:pic>
        <p:nvPicPr>
          <p:cNvPr id="6" name="Picture 5"/>
          <p:cNvPicPr/>
          <p:nvPr/>
        </p:nvPicPr>
        <p:blipFill>
          <a:blip r:embed="rId3"/>
        </p:blipFill>
        <p:spPr>
          <a:xfrm>
            <a:off x="1525905" y="635"/>
            <a:ext cx="9279255" cy="3395345"/>
          </a:xfrm>
          <a:prstGeom prst="rect">
            <a:avLst/>
          </a:prstGeom>
        </p:spPr>
      </p:pic>
      <p:cxnSp>
        <p:nvCxnSpPr>
          <p:cNvPr id="7" name="Straight Connector 6"/>
          <p:cNvCxnSpPr/>
          <p:nvPr/>
        </p:nvCxnSpPr>
        <p:spPr>
          <a:xfrm>
            <a:off x="15875" y="6758305"/>
            <a:ext cx="12143105" cy="8255"/>
          </a:xfrm>
          <a:prstGeom prst="line">
            <a:avLst/>
          </a:prstGeom>
          <a:ln w="88900" cmpd="sng">
            <a:solidFill>
              <a:srgbClr val="0070C0"/>
            </a:solidFill>
            <a:prstDash val="solid"/>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2E75487-7896-7B35-DF86-411BEDCC016D}"/>
              </a:ext>
            </a:extLst>
          </p:cNvPr>
          <p:cNvSpPr/>
          <p:nvPr/>
        </p:nvSpPr>
        <p:spPr>
          <a:xfrm>
            <a:off x="3482109" y="2184082"/>
            <a:ext cx="4478599" cy="923330"/>
          </a:xfrm>
          <a:prstGeom prst="rect">
            <a:avLst/>
          </a:prstGeom>
          <a:noFill/>
        </p:spPr>
        <p:txBody>
          <a:bodyPr wrap="squar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695325" y="272833"/>
            <a:ext cx="6946446" cy="986801"/>
          </a:xfrm>
        </p:spPr>
        <p:txBody>
          <a:bodyPr wrap="square" lIns="0" tIns="0" rIns="0" bIns="0" anchor="b" anchorCtr="0">
            <a:normAutofit/>
          </a:bodyPr>
          <a:lstStyle/>
          <a:p>
            <a:pPr algn="l"/>
            <a:r>
              <a:rPr lang="en-US" spc="0" dirty="0">
                <a:latin typeface="+mj-lt"/>
              </a:rPr>
              <a:t>Index</a:t>
            </a:r>
          </a:p>
        </p:txBody>
      </p:sp>
      <p:sp>
        <p:nvSpPr>
          <p:cNvPr id="2" name="矩形 1"/>
          <p:cNvSpPr/>
          <p:nvPr>
            <p:custDataLst>
              <p:tags r:id="rId3"/>
            </p:custDataLst>
          </p:nvPr>
        </p:nvSpPr>
        <p:spPr>
          <a:xfrm>
            <a:off x="1683543" y="1818535"/>
            <a:ext cx="4265137" cy="631251"/>
          </a:xfrm>
          <a:prstGeom prst="rect">
            <a:avLst/>
          </a:prstGeom>
          <a:noFill/>
        </p:spPr>
        <p:txBody>
          <a:bodyPr wrap="square" lIns="0" tIns="0" rIns="0" bIns="0" rtlCol="0" anchor="t" anchorCtr="0">
            <a:normAutofit/>
          </a:bodyPr>
          <a:lstStyle/>
          <a:p>
            <a:pPr>
              <a:lnSpc>
                <a:spcPct val="150000"/>
              </a:lnSpc>
              <a:spcBef>
                <a:spcPct val="0"/>
              </a:spcBef>
              <a:spcAft>
                <a:spcPct val="0"/>
              </a:spcAft>
            </a:pPr>
            <a:r>
              <a:rPr lang="en-US" sz="1700" b="1" dirty="0">
                <a:solidFill>
                  <a:schemeClr val="accent1"/>
                </a:solidFill>
                <a:latin typeface="+mj-lt"/>
                <a:sym typeface="+mn-ea"/>
              </a:rPr>
              <a:t>EnhanceBiz Induction</a:t>
            </a:r>
          </a:p>
        </p:txBody>
      </p:sp>
      <p:sp>
        <p:nvSpPr>
          <p:cNvPr id="4" name="椭圆 3"/>
          <p:cNvSpPr/>
          <p:nvPr>
            <p:custDataLst>
              <p:tags r:id="rId4"/>
            </p:custDataLst>
          </p:nvPr>
        </p:nvSpPr>
        <p:spPr>
          <a:xfrm>
            <a:off x="690944" y="1743045"/>
            <a:ext cx="669245" cy="6692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sz="2000" b="1" dirty="0">
                <a:solidFill>
                  <a:schemeClr val="lt1">
                    <a:lumMod val="100000"/>
                  </a:schemeClr>
                </a:solidFill>
                <a:latin typeface="+mn-lt"/>
                <a:sym typeface="+mn-lt"/>
              </a:rPr>
              <a:t>01</a:t>
            </a:r>
            <a:endParaRPr lang="en-US" sz="2000" b="1" dirty="0">
              <a:solidFill>
                <a:schemeClr val="lt1">
                  <a:lumMod val="100000"/>
                </a:schemeClr>
              </a:solidFill>
              <a:latin typeface="+mn-ea"/>
              <a:sym typeface="+mn-ea"/>
            </a:endParaRPr>
          </a:p>
        </p:txBody>
      </p:sp>
      <p:sp>
        <p:nvSpPr>
          <p:cNvPr id="7" name="矩形 6"/>
          <p:cNvSpPr/>
          <p:nvPr>
            <p:custDataLst>
              <p:tags r:id="rId5"/>
            </p:custDataLst>
          </p:nvPr>
        </p:nvSpPr>
        <p:spPr>
          <a:xfrm>
            <a:off x="1683543" y="3087871"/>
            <a:ext cx="4265137" cy="325104"/>
          </a:xfrm>
          <a:prstGeom prst="rect">
            <a:avLst/>
          </a:prstGeom>
          <a:noFill/>
        </p:spPr>
        <p:txBody>
          <a:bodyPr wrap="square" lIns="0" tIns="0" rIns="0" bIns="0" rtlCol="0" anchor="b">
            <a:normAutofit fontScale="92500"/>
          </a:bodyPr>
          <a:lstStyle/>
          <a:p>
            <a:pPr>
              <a:spcBef>
                <a:spcPct val="0"/>
              </a:spcBef>
              <a:spcAft>
                <a:spcPct val="0"/>
              </a:spcAft>
            </a:pPr>
            <a:r>
              <a:rPr lang="en-US" sz="2000" b="1" dirty="0">
                <a:solidFill>
                  <a:schemeClr val="accent1"/>
                </a:solidFill>
                <a:latin typeface="+mj-lt"/>
                <a:sym typeface="+mn-ea"/>
              </a:rPr>
              <a:t>Presence, Clients , language and skillset</a:t>
            </a:r>
          </a:p>
        </p:txBody>
      </p:sp>
      <p:sp>
        <p:nvSpPr>
          <p:cNvPr id="8" name="椭圆 7"/>
          <p:cNvSpPr/>
          <p:nvPr>
            <p:custDataLst>
              <p:tags r:id="rId6"/>
            </p:custDataLst>
          </p:nvPr>
        </p:nvSpPr>
        <p:spPr>
          <a:xfrm>
            <a:off x="692215" y="2943311"/>
            <a:ext cx="669245" cy="66884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sz="2000" b="1" dirty="0">
                <a:solidFill>
                  <a:schemeClr val="lt1">
                    <a:lumMod val="100000"/>
                  </a:schemeClr>
                </a:solidFill>
                <a:latin typeface="+mn-lt"/>
                <a:sym typeface="+mn-lt"/>
              </a:rPr>
              <a:t>02</a:t>
            </a:r>
            <a:endParaRPr lang="en-US" sz="2000" b="1" dirty="0">
              <a:solidFill>
                <a:schemeClr val="lt1">
                  <a:lumMod val="100000"/>
                </a:schemeClr>
              </a:solidFill>
              <a:latin typeface="+mn-ea"/>
              <a:sym typeface="+mn-ea"/>
            </a:endParaRPr>
          </a:p>
        </p:txBody>
      </p:sp>
      <p:sp>
        <p:nvSpPr>
          <p:cNvPr id="11" name="矩形 10"/>
          <p:cNvSpPr/>
          <p:nvPr>
            <p:custDataLst>
              <p:tags r:id="rId7"/>
            </p:custDataLst>
          </p:nvPr>
        </p:nvSpPr>
        <p:spPr>
          <a:xfrm>
            <a:off x="1683543" y="4314813"/>
            <a:ext cx="4265137" cy="325104"/>
          </a:xfrm>
          <a:prstGeom prst="rect">
            <a:avLst/>
          </a:prstGeom>
          <a:noFill/>
        </p:spPr>
        <p:txBody>
          <a:bodyPr wrap="square" lIns="0" tIns="0" rIns="0" bIns="0" rtlCol="0" anchor="b">
            <a:normAutofit/>
          </a:bodyPr>
          <a:lstStyle/>
          <a:p>
            <a:pPr>
              <a:spcBef>
                <a:spcPct val="0"/>
              </a:spcBef>
              <a:spcAft>
                <a:spcPct val="0"/>
              </a:spcAft>
            </a:pPr>
            <a:r>
              <a:rPr lang="en-US" sz="1900" b="1" dirty="0">
                <a:solidFill>
                  <a:schemeClr val="accent1"/>
                </a:solidFill>
                <a:latin typeface="+mj-lt"/>
                <a:sym typeface="+mn-ea"/>
              </a:rPr>
              <a:t>Technology</a:t>
            </a:r>
            <a:r>
              <a:rPr lang="en-US" sz="1400" b="1" dirty="0">
                <a:solidFill>
                  <a:schemeClr val="accent1"/>
                </a:solidFill>
                <a:latin typeface="+mj-lt"/>
                <a:sym typeface="+mn-ea"/>
              </a:rPr>
              <a:t> </a:t>
            </a:r>
            <a:r>
              <a:rPr lang="en-US" sz="1900" b="1" dirty="0">
                <a:solidFill>
                  <a:schemeClr val="accent1"/>
                </a:solidFill>
                <a:latin typeface="+mj-lt"/>
                <a:sym typeface="+mn-ea"/>
              </a:rPr>
              <a:t>Overview</a:t>
            </a:r>
          </a:p>
        </p:txBody>
      </p:sp>
      <p:sp>
        <p:nvSpPr>
          <p:cNvPr id="12" name="椭圆 11"/>
          <p:cNvSpPr/>
          <p:nvPr>
            <p:custDataLst>
              <p:tags r:id="rId8"/>
            </p:custDataLst>
          </p:nvPr>
        </p:nvSpPr>
        <p:spPr>
          <a:xfrm>
            <a:off x="692215" y="4142942"/>
            <a:ext cx="669245" cy="66884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sz="2000" b="1" dirty="0">
                <a:solidFill>
                  <a:schemeClr val="lt1">
                    <a:lumMod val="100000"/>
                  </a:schemeClr>
                </a:solidFill>
                <a:latin typeface="+mn-lt"/>
                <a:sym typeface="+mn-lt"/>
              </a:rPr>
              <a:t>03</a:t>
            </a:r>
            <a:endParaRPr lang="en-US" sz="2000" b="1" dirty="0">
              <a:solidFill>
                <a:schemeClr val="lt1">
                  <a:lumMod val="100000"/>
                </a:schemeClr>
              </a:solidFill>
              <a:latin typeface="+mn-ea"/>
              <a:sym typeface="+mn-ea"/>
            </a:endParaRPr>
          </a:p>
        </p:txBody>
      </p:sp>
      <p:sp>
        <p:nvSpPr>
          <p:cNvPr id="14" name="矩形 13"/>
          <p:cNvSpPr/>
          <p:nvPr>
            <p:custDataLst>
              <p:tags r:id="rId9"/>
            </p:custDataLst>
          </p:nvPr>
        </p:nvSpPr>
        <p:spPr>
          <a:xfrm>
            <a:off x="1683543" y="5514444"/>
            <a:ext cx="4265137" cy="325104"/>
          </a:xfrm>
          <a:prstGeom prst="rect">
            <a:avLst/>
          </a:prstGeom>
          <a:noFill/>
        </p:spPr>
        <p:txBody>
          <a:bodyPr wrap="square" lIns="0" tIns="0" rIns="0" bIns="0" rtlCol="0" anchor="b">
            <a:normAutofit/>
          </a:bodyPr>
          <a:lstStyle/>
          <a:p>
            <a:pPr>
              <a:spcBef>
                <a:spcPct val="0"/>
              </a:spcBef>
              <a:spcAft>
                <a:spcPct val="0"/>
              </a:spcAft>
            </a:pPr>
            <a:r>
              <a:rPr lang="en-US" sz="1900" b="1" dirty="0">
                <a:solidFill>
                  <a:schemeClr val="accent1"/>
                </a:solidFill>
                <a:latin typeface="+mj-lt"/>
                <a:sym typeface="+mn-ea"/>
              </a:rPr>
              <a:t>Business</a:t>
            </a:r>
            <a:r>
              <a:rPr lang="en-US" sz="1400" b="1" dirty="0">
                <a:solidFill>
                  <a:schemeClr val="accent1"/>
                </a:solidFill>
                <a:latin typeface="+mj-lt"/>
                <a:sym typeface="+mn-ea"/>
              </a:rPr>
              <a:t> </a:t>
            </a:r>
            <a:r>
              <a:rPr lang="en-US" sz="1900" b="1" dirty="0">
                <a:solidFill>
                  <a:schemeClr val="accent1"/>
                </a:solidFill>
                <a:latin typeface="+mj-lt"/>
                <a:sym typeface="+mn-ea"/>
              </a:rPr>
              <a:t>Proposal</a:t>
            </a:r>
          </a:p>
        </p:txBody>
      </p:sp>
      <p:sp>
        <p:nvSpPr>
          <p:cNvPr id="15" name="椭圆 14"/>
          <p:cNvSpPr/>
          <p:nvPr>
            <p:custDataLst>
              <p:tags r:id="rId10"/>
            </p:custDataLst>
          </p:nvPr>
        </p:nvSpPr>
        <p:spPr>
          <a:xfrm>
            <a:off x="692215" y="5342573"/>
            <a:ext cx="669245" cy="66884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sz="2000" b="1" dirty="0">
                <a:solidFill>
                  <a:schemeClr val="lt1">
                    <a:lumMod val="100000"/>
                  </a:schemeClr>
                </a:solidFill>
                <a:latin typeface="+mn-lt"/>
                <a:sym typeface="+mn-lt"/>
              </a:rPr>
              <a:t>04</a:t>
            </a:r>
            <a:endParaRPr lang="en-US" sz="2000" b="1" dirty="0">
              <a:solidFill>
                <a:schemeClr val="lt1">
                  <a:lumMod val="100000"/>
                </a:schemeClr>
              </a:solidFill>
              <a:latin typeface="+mn-ea"/>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2"/>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a:latin typeface="Arial" panose="020B0604020202020204" pitchFamily="34" charset="0"/>
              <a:sym typeface="+mn-lt"/>
            </a:endParaRPr>
          </a:p>
        </p:txBody>
      </p:sp>
      <p:sp>
        <p:nvSpPr>
          <p:cNvPr id="3" name="标题 2"/>
          <p:cNvSpPr>
            <a:spLocks noGrp="1"/>
          </p:cNvSpPr>
          <p:nvPr>
            <p:ph type="title"/>
            <p:custDataLst>
              <p:tags r:id="rId3"/>
            </p:custDataLst>
          </p:nvPr>
        </p:nvSpPr>
        <p:spPr>
          <a:xfrm>
            <a:off x="695960" y="262255"/>
            <a:ext cx="7208878" cy="791845"/>
          </a:xfrm>
        </p:spPr>
        <p:txBody>
          <a:bodyPr wrap="square">
            <a:normAutofit/>
          </a:bodyPr>
          <a:lstStyle/>
          <a:p>
            <a:r>
              <a:rPr lang="en-US" spc="0" dirty="0">
                <a:latin typeface="+mj-lt"/>
              </a:rPr>
              <a:t>Introduction </a:t>
            </a:r>
          </a:p>
        </p:txBody>
      </p:sp>
      <p:pic>
        <p:nvPicPr>
          <p:cNvPr id="36" name="图片 35"/>
          <p:cNvPicPr>
            <a:picLocks noChangeAspect="1"/>
          </p:cNvPicPr>
          <p:nvPr>
            <p:custDataLst>
              <p:tags r:id="rId4"/>
            </p:custDataLst>
          </p:nvPr>
        </p:nvPicPr>
        <p:blipFill>
          <a:blip r:embed="rId8"/>
          <a:srcRect l="12630" r="10924"/>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375516" y="1129319"/>
            <a:ext cx="7201535" cy="5090795"/>
          </a:xfrm>
          <a:prstGeom prst="rect">
            <a:avLst/>
          </a:prstGeom>
          <a:noFill/>
        </p:spPr>
        <p:txBody>
          <a:bodyPr wrap="square" lIns="0" tIns="0" rIns="0" bIns="0" rtlCol="0" anchor="t" anchorCtr="0">
            <a:normAutofit fontScale="90000"/>
          </a:bodyPr>
          <a:lstStyle/>
          <a:p>
            <a:pPr>
              <a:lnSpc>
                <a:spcPct val="150000"/>
              </a:lnSpc>
              <a:spcBef>
                <a:spcPct val="0"/>
              </a:spcBef>
              <a:spcAft>
                <a:spcPct val="0"/>
              </a:spcAft>
            </a:pPr>
            <a:r>
              <a:rPr lang="en-US" altLang="en-US" sz="1600" dirty="0">
                <a:solidFill>
                  <a:schemeClr val="tx1">
                    <a:lumMod val="85000"/>
                    <a:lumOff val="15000"/>
                  </a:schemeClr>
                </a:solidFill>
                <a:sym typeface="+mn-ea"/>
              </a:rPr>
              <a:t>EnhanceBiz is a technology led BPO organization with customer centric approach. We enhance customer satisfaction for client through customer experience management and digital transformation solutions powered by AI, ML. We are an impact sourcing organization which works in T2  &amp; T3 cities, largely for woman employment.</a:t>
            </a:r>
          </a:p>
          <a:p>
            <a:pPr>
              <a:lnSpc>
                <a:spcPct val="150000"/>
              </a:lnSpc>
              <a:spcBef>
                <a:spcPct val="0"/>
              </a:spcBef>
              <a:spcAft>
                <a:spcPct val="0"/>
              </a:spcAft>
            </a:pPr>
            <a:endParaRPr lang="en-US" altLang="en-US" sz="1600" dirty="0">
              <a:solidFill>
                <a:schemeClr val="tx1">
                  <a:lumMod val="85000"/>
                  <a:lumOff val="15000"/>
                </a:schemeClr>
              </a:solidFill>
              <a:sym typeface="+mn-ea"/>
            </a:endParaRPr>
          </a:p>
          <a:p>
            <a:pPr>
              <a:lnSpc>
                <a:spcPct val="150000"/>
              </a:lnSpc>
              <a:spcBef>
                <a:spcPct val="0"/>
              </a:spcBef>
              <a:spcAft>
                <a:spcPct val="0"/>
              </a:spcAft>
            </a:pPr>
            <a:r>
              <a:rPr kumimoji="0" lang="en-US" altLang="en-US" sz="1600" b="0" i="0" u="none" strike="noStrike" kern="1200" cap="none" spc="0" normalizeH="0" baseline="0" noProof="0" dirty="0">
                <a:ln>
                  <a:noFill/>
                </a:ln>
                <a:solidFill>
                  <a:prstClr val="black">
                    <a:lumMod val="85000"/>
                    <a:lumOff val="15000"/>
                  </a:prstClr>
                </a:solidFill>
                <a:effectLst/>
                <a:uLnTx/>
                <a:uFillTx/>
                <a:latin typeface="Aptos"/>
                <a:ea typeface="+mn-ea"/>
                <a:cs typeface="+mn-cs"/>
                <a:sym typeface="+mn-ea"/>
              </a:rPr>
              <a:t>EnhanceBiz</a:t>
            </a:r>
            <a:r>
              <a:rPr lang="en-US" altLang="en-US" sz="1600" dirty="0">
                <a:solidFill>
                  <a:schemeClr val="tx1">
                    <a:lumMod val="85000"/>
                    <a:lumOff val="15000"/>
                  </a:schemeClr>
                </a:solidFill>
                <a:sym typeface="+mn-ea"/>
              </a:rPr>
              <a:t> provides omni-channel/multi-channel digital customer experiences across all channels – voice, e-mail, chat, social media, annotation, transcription and data digitization.</a:t>
            </a:r>
          </a:p>
          <a:p>
            <a:pPr>
              <a:lnSpc>
                <a:spcPct val="150000"/>
              </a:lnSpc>
              <a:spcBef>
                <a:spcPct val="0"/>
              </a:spcBef>
              <a:spcAft>
                <a:spcPct val="0"/>
              </a:spcAft>
            </a:pPr>
            <a:endParaRPr lang="en-US" altLang="en-US" sz="1600" dirty="0">
              <a:solidFill>
                <a:schemeClr val="tx1">
                  <a:lumMod val="85000"/>
                  <a:lumOff val="15000"/>
                </a:schemeClr>
              </a:solidFill>
              <a:sym typeface="+mn-ea"/>
            </a:endParaRPr>
          </a:p>
          <a:p>
            <a:pPr>
              <a:lnSpc>
                <a:spcPct val="150000"/>
              </a:lnSpc>
              <a:spcBef>
                <a:spcPct val="0"/>
              </a:spcBef>
              <a:spcAft>
                <a:spcPct val="0"/>
              </a:spcAft>
            </a:pPr>
            <a:r>
              <a:rPr lang="en-US" altLang="en-US" sz="1600" b="1" dirty="0">
                <a:solidFill>
                  <a:schemeClr val="tx1">
                    <a:lumMod val="85000"/>
                    <a:lumOff val="15000"/>
                  </a:schemeClr>
                </a:solidFill>
                <a:sym typeface="+mn-ea"/>
              </a:rPr>
              <a:t>Mission:</a:t>
            </a:r>
            <a:r>
              <a:rPr lang="en-US" altLang="en-US" sz="1600" dirty="0">
                <a:solidFill>
                  <a:schemeClr val="tx1">
                    <a:lumMod val="85000"/>
                    <a:lumOff val="15000"/>
                  </a:schemeClr>
                </a:solidFill>
                <a:sym typeface="+mn-ea"/>
              </a:rPr>
              <a:t>  To drive technology led company that transforms business process by meeting client’s goal we drive with creating opportunities for youth, Women, differently abled and financial backward candidates in Tier three cities.  </a:t>
            </a:r>
          </a:p>
          <a:p>
            <a:pPr>
              <a:lnSpc>
                <a:spcPct val="150000"/>
              </a:lnSpc>
              <a:spcBef>
                <a:spcPct val="0"/>
              </a:spcBef>
              <a:spcAft>
                <a:spcPct val="0"/>
              </a:spcAft>
            </a:pPr>
            <a:endParaRPr lang="en-US" altLang="en-US" sz="1600" dirty="0">
              <a:solidFill>
                <a:schemeClr val="tx1">
                  <a:lumMod val="85000"/>
                  <a:lumOff val="15000"/>
                </a:schemeClr>
              </a:solidFill>
              <a:sym typeface="+mn-ea"/>
            </a:endParaRPr>
          </a:p>
          <a:p>
            <a:pPr>
              <a:lnSpc>
                <a:spcPct val="150000"/>
              </a:lnSpc>
              <a:spcBef>
                <a:spcPct val="0"/>
              </a:spcBef>
              <a:spcAft>
                <a:spcPct val="0"/>
              </a:spcAft>
            </a:pPr>
            <a:r>
              <a:rPr lang="en-US" altLang="en-US" sz="1600" b="1" dirty="0">
                <a:solidFill>
                  <a:schemeClr val="tx1">
                    <a:lumMod val="85000"/>
                    <a:lumOff val="15000"/>
                  </a:schemeClr>
                </a:solidFill>
                <a:sym typeface="+mn-ea"/>
              </a:rPr>
              <a:t>Vision:</a:t>
            </a:r>
            <a:r>
              <a:rPr lang="en-US" altLang="en-US" sz="1600" dirty="0">
                <a:solidFill>
                  <a:schemeClr val="tx1">
                    <a:lumMod val="85000"/>
                    <a:lumOff val="15000"/>
                  </a:schemeClr>
                </a:solidFill>
                <a:sym typeface="+mn-ea"/>
              </a:rPr>
              <a:t> We will be most reliable business partner globally</a:t>
            </a:r>
          </a:p>
          <a:p>
            <a:pPr>
              <a:lnSpc>
                <a:spcPct val="150000"/>
              </a:lnSpc>
              <a:spcBef>
                <a:spcPct val="0"/>
              </a:spcBef>
              <a:spcAft>
                <a:spcPct val="0"/>
              </a:spcAft>
            </a:pPr>
            <a:endParaRPr lang="en-US" altLang="en-US" sz="1600" dirty="0">
              <a:solidFill>
                <a:schemeClr val="tx1">
                  <a:lumMod val="85000"/>
                  <a:lumOff val="15000"/>
                </a:schemeClr>
              </a:solidFill>
              <a:sym typeface="+mn-ea"/>
            </a:endParaRPr>
          </a:p>
          <a:p>
            <a:pPr>
              <a:lnSpc>
                <a:spcPct val="150000"/>
              </a:lnSpc>
              <a:spcBef>
                <a:spcPct val="0"/>
              </a:spcBef>
              <a:spcAft>
                <a:spcPct val="0"/>
              </a:spcAft>
            </a:pPr>
            <a:r>
              <a:rPr lang="en-US" altLang="en-US" sz="1600" b="1" dirty="0">
                <a:solidFill>
                  <a:schemeClr val="tx1">
                    <a:lumMod val="85000"/>
                    <a:lumOff val="15000"/>
                  </a:schemeClr>
                </a:solidFill>
                <a:sym typeface="+mn-ea"/>
              </a:rPr>
              <a:t>Core Values:</a:t>
            </a:r>
            <a:r>
              <a:rPr lang="en-US" altLang="en-US" sz="1600" dirty="0">
                <a:solidFill>
                  <a:schemeClr val="tx1">
                    <a:lumMod val="85000"/>
                    <a:lumOff val="15000"/>
                  </a:schemeClr>
                </a:solidFill>
                <a:sym typeface="+mn-ea"/>
              </a:rPr>
              <a:t> Integrity, Empathy, Ownership,  </a:t>
            </a:r>
            <a:r>
              <a:rPr lang="en-US" sz="1600" dirty="0">
                <a:solidFill>
                  <a:schemeClr val="tx1">
                    <a:lumMod val="85000"/>
                    <a:lumOff val="15000"/>
                  </a:schemeClr>
                </a:solidFill>
                <a:sym typeface="+mn-ea"/>
              </a:rPr>
              <a:t> </a:t>
            </a:r>
            <a:endParaRPr lang="en-US" sz="1600" dirty="0">
              <a:solidFill>
                <a:schemeClr val="tx1">
                  <a:lumMod val="85000"/>
                  <a:lumOff val="15000"/>
                </a:schemeClr>
              </a:solidFill>
            </a:endParaRPr>
          </a:p>
          <a:p>
            <a:pPr>
              <a:lnSpc>
                <a:spcPct val="150000"/>
              </a:lnSpc>
              <a:spcBef>
                <a:spcPct val="0"/>
              </a:spcBef>
              <a:spcAft>
                <a:spcPct val="0"/>
              </a:spcAft>
            </a:pPr>
            <a:endParaRPr lang="en-US" sz="1600" dirty="0">
              <a:solidFill>
                <a:schemeClr val="tx1">
                  <a:lumMod val="85000"/>
                  <a:lumOff val="15000"/>
                </a:schemeClr>
              </a:solidFill>
              <a:latin typeface="+mn-lt"/>
              <a:sym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475861" y="776043"/>
            <a:ext cx="6113476" cy="2513913"/>
          </a:xfrm>
        </p:spPr>
        <p:txBody>
          <a:bodyPr wrap="square" anchor="ctr" anchorCtr="0">
            <a:normAutofit/>
          </a:bodyPr>
          <a:lstStyle/>
          <a:p>
            <a:pPr algn="l">
              <a:lnSpc>
                <a:spcPct val="120000"/>
              </a:lnSpc>
            </a:pPr>
            <a:r>
              <a:rPr lang="en-US" sz="4400" spc="0" dirty="0">
                <a:solidFill>
                  <a:srgbClr val="FFFFFF"/>
                </a:solidFill>
                <a:latin typeface="+mj-lt"/>
              </a:rPr>
              <a:t>Presence</a:t>
            </a:r>
          </a:p>
        </p:txBody>
      </p:sp>
      <p:pic>
        <p:nvPicPr>
          <p:cNvPr id="28" name="图片 27"/>
          <p:cNvPicPr>
            <a:picLocks noChangeAspect="1"/>
          </p:cNvPicPr>
          <p:nvPr>
            <p:custDataLst>
              <p:tags r:id="rId3"/>
            </p:custDataLst>
          </p:nvPr>
        </p:nvPicPr>
        <p:blipFill>
          <a:blip r:embed="rId14"/>
          <a:srcRect t="1992" r="794" b="10158"/>
          <a:stretch>
            <a:fillRect/>
          </a:stretch>
        </p:blipFill>
        <p:spPr>
          <a:xfrm>
            <a:off x="2876974" y="590320"/>
            <a:ext cx="4428000" cy="2736000"/>
          </a:xfrm>
          <a:custGeom>
            <a:avLst/>
            <a:gdLst>
              <a:gd name="connsiteX0" fmla="*/ 0 w 4428000"/>
              <a:gd name="connsiteY0" fmla="*/ 0 h 2736000"/>
              <a:gd name="connsiteX1" fmla="*/ 4428000 w 4428000"/>
              <a:gd name="connsiteY1" fmla="*/ 0 h 2736000"/>
              <a:gd name="connsiteX2" fmla="*/ 4428000 w 4428000"/>
              <a:gd name="connsiteY2" fmla="*/ 2736000 h 2736000"/>
              <a:gd name="connsiteX3" fmla="*/ 0 w 4428000"/>
              <a:gd name="connsiteY3" fmla="*/ 2736000 h 2736000"/>
            </a:gdLst>
            <a:ahLst/>
            <a:cxnLst>
              <a:cxn ang="0">
                <a:pos x="connsiteX0" y="connsiteY0"/>
              </a:cxn>
              <a:cxn ang="0">
                <a:pos x="connsiteX1" y="connsiteY1"/>
              </a:cxn>
              <a:cxn ang="0">
                <a:pos x="connsiteX2" y="connsiteY2"/>
              </a:cxn>
              <a:cxn ang="0">
                <a:pos x="connsiteX3" y="connsiteY3"/>
              </a:cxn>
            </a:cxnLst>
            <a:rect l="l" t="t" r="r" b="b"/>
            <a:pathLst>
              <a:path w="4428000" h="2736000">
                <a:moveTo>
                  <a:pt x="0" y="0"/>
                </a:moveTo>
                <a:lnTo>
                  <a:pt x="4428000" y="0"/>
                </a:lnTo>
                <a:lnTo>
                  <a:pt x="4428000" y="2736000"/>
                </a:lnTo>
                <a:lnTo>
                  <a:pt x="0" y="2736000"/>
                </a:lnTo>
                <a:close/>
              </a:path>
            </a:pathLst>
          </a:custGeom>
          <a:ln w="9525" cap="flat" cmpd="sng" algn="ctr">
            <a:solidFill>
              <a:schemeClr val="accent1">
                <a:alpha val="50000"/>
              </a:schemeClr>
            </a:solidFill>
            <a:prstDash val="solid"/>
            <a:round/>
            <a:headEnd type="none" w="med" len="med"/>
            <a:tailEnd type="none" w="med" len="med"/>
          </a:ln>
        </p:spPr>
      </p:pic>
      <p:sp>
        <p:nvSpPr>
          <p:cNvPr id="2" name="圆角矩形 1"/>
          <p:cNvSpPr/>
          <p:nvPr>
            <p:custDataLst>
              <p:tags r:id="rId4"/>
            </p:custDataLst>
          </p:nvPr>
        </p:nvSpPr>
        <p:spPr>
          <a:xfrm>
            <a:off x="714058" y="3689331"/>
            <a:ext cx="595170" cy="595170"/>
          </a:xfrm>
          <a:prstGeom prst="roundRect">
            <a:avLst>
              <a:gd name="adj" fmla="val 10363"/>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en-US"/>
            </a:defPPr>
            <a:lvl1pPr marL="0" algn="l" defTabSz="914400" rtl="0" eaLnBrk="1" latinLnBrk="0" hangingPunct="1">
              <a:defRPr sz="1800" kern="1200">
                <a:solidFill>
                  <a:srgbClr val="FFFFFF"/>
                </a:solidFill>
                <a:latin typeface="+mn-lt"/>
              </a:defRPr>
            </a:lvl1pPr>
            <a:lvl2pPr marL="457200" algn="l" defTabSz="914400" rtl="0" eaLnBrk="1" latinLnBrk="0" hangingPunct="1">
              <a:defRPr sz="1800" kern="1200">
                <a:solidFill>
                  <a:srgbClr val="FFFFFF"/>
                </a:solidFill>
                <a:latin typeface="+mn-lt"/>
              </a:defRPr>
            </a:lvl2pPr>
            <a:lvl3pPr marL="914400" algn="l" defTabSz="914400" rtl="0" eaLnBrk="1" latinLnBrk="0" hangingPunct="1">
              <a:defRPr sz="1800" kern="1200">
                <a:solidFill>
                  <a:srgbClr val="FFFFFF"/>
                </a:solidFill>
                <a:latin typeface="+mn-lt"/>
              </a:defRPr>
            </a:lvl3pPr>
            <a:lvl4pPr marL="1371600" algn="l" defTabSz="914400" rtl="0" eaLnBrk="1" latinLnBrk="0" hangingPunct="1">
              <a:defRPr sz="1800" kern="1200">
                <a:solidFill>
                  <a:srgbClr val="FFFFFF"/>
                </a:solidFill>
                <a:latin typeface="+mn-lt"/>
              </a:defRPr>
            </a:lvl4pPr>
            <a:lvl5pPr marL="1828800" algn="l" defTabSz="914400" rtl="0" eaLnBrk="1" latinLnBrk="0" hangingPunct="1">
              <a:defRPr sz="1800" kern="1200">
                <a:solidFill>
                  <a:srgbClr val="FFFFFF"/>
                </a:solidFill>
                <a:latin typeface="+mn-lt"/>
              </a:defRPr>
            </a:lvl5pPr>
            <a:lvl6pPr marL="2286000" algn="l" defTabSz="914400" rtl="0" eaLnBrk="1" latinLnBrk="0" hangingPunct="1">
              <a:defRPr sz="1800" kern="1200">
                <a:solidFill>
                  <a:srgbClr val="FFFFFF"/>
                </a:solidFill>
                <a:latin typeface="+mn-lt"/>
              </a:defRPr>
            </a:lvl6pPr>
            <a:lvl7pPr marL="2743200" algn="l" defTabSz="914400" rtl="0" eaLnBrk="1" latinLnBrk="0" hangingPunct="1">
              <a:defRPr sz="1800" kern="1200">
                <a:solidFill>
                  <a:srgbClr val="FFFFFF"/>
                </a:solidFill>
                <a:latin typeface="+mn-lt"/>
              </a:defRPr>
            </a:lvl7pPr>
            <a:lvl8pPr marL="3200400" algn="l" defTabSz="914400" rtl="0" eaLnBrk="1" latinLnBrk="0" hangingPunct="1">
              <a:defRPr sz="1800" kern="1200">
                <a:solidFill>
                  <a:srgbClr val="FFFFFF"/>
                </a:solidFill>
                <a:latin typeface="+mn-lt"/>
              </a:defRPr>
            </a:lvl8pPr>
            <a:lvl9pPr marL="3657600" algn="l" defTabSz="914400" rtl="0" eaLnBrk="1" latinLnBrk="0" hangingPunct="1">
              <a:defRPr sz="1800" kern="1200">
                <a:solidFill>
                  <a:srgbClr val="FFFFFF"/>
                </a:solidFill>
                <a:latin typeface="+mn-lt"/>
              </a:defRPr>
            </a:lvl9pPr>
          </a:lstStyle>
          <a:p>
            <a:pPr lvl="0" algn="ctr">
              <a:buClrTx/>
              <a:buSzTx/>
              <a:buFontTx/>
            </a:pPr>
            <a:endParaRPr lang="en-US">
              <a:latin typeface="Arial" panose="020B0604020202020204" pitchFamily="34" charset="0"/>
              <a:sym typeface="+mn-lt"/>
            </a:endParaRPr>
          </a:p>
        </p:txBody>
      </p:sp>
      <p:sp>
        <p:nvSpPr>
          <p:cNvPr id="4" name="矩形 3"/>
          <p:cNvSpPr/>
          <p:nvPr>
            <p:custDataLst>
              <p:tags r:id="rId5"/>
            </p:custDataLst>
          </p:nvPr>
        </p:nvSpPr>
        <p:spPr>
          <a:xfrm>
            <a:off x="1497997" y="3531682"/>
            <a:ext cx="4215099" cy="966428"/>
          </a:xfrm>
          <a:prstGeom prst="rect">
            <a:avLst/>
          </a:prstGeom>
          <a:noFill/>
        </p:spPr>
        <p:txBody>
          <a:bodyPr wrap="square" lIns="0" tIns="0" rIns="0" bIns="0" rtlCol="0" anchor="ctr" anchorCtr="0">
            <a:noAutofit/>
          </a:bodyPr>
          <a:lstStyle/>
          <a:p>
            <a:pPr>
              <a:spcBef>
                <a:spcPct val="0"/>
              </a:spcBef>
              <a:spcAft>
                <a:spcPct val="0"/>
              </a:spcAft>
            </a:pPr>
            <a:r>
              <a:rPr lang="en-US" sz="1600" b="1" dirty="0">
                <a:solidFill>
                  <a:schemeClr val="tx1"/>
                </a:solidFill>
                <a:latin typeface="+mj-lt"/>
              </a:rPr>
              <a:t>Location : Four locations in India while one office is based in New Jersey USA. </a:t>
            </a:r>
          </a:p>
        </p:txBody>
      </p:sp>
      <p:sp>
        <p:nvSpPr>
          <p:cNvPr id="5" name="矩形 4"/>
          <p:cNvSpPr/>
          <p:nvPr>
            <p:custDataLst>
              <p:tags r:id="rId6"/>
            </p:custDataLst>
          </p:nvPr>
        </p:nvSpPr>
        <p:spPr>
          <a:xfrm>
            <a:off x="714058" y="4604384"/>
            <a:ext cx="5380355" cy="1599565"/>
          </a:xfrm>
          <a:prstGeom prst="rect">
            <a:avLst/>
          </a:prstGeom>
          <a:ln>
            <a:noFill/>
            <a:prstDash val="sysDash"/>
          </a:ln>
        </p:spPr>
        <p:txBody>
          <a:bodyPr vert="horz" wrap="square" lIns="0" tIns="0" rIns="0" bIns="0" rtlCol="0">
            <a:normAutofit/>
          </a:bodyPr>
          <a:lstStyle/>
          <a:p>
            <a:pPr>
              <a:lnSpc>
                <a:spcPct val="150000"/>
              </a:lnSpc>
              <a:spcBef>
                <a:spcPct val="0"/>
              </a:spcBef>
              <a:spcAft>
                <a:spcPct val="0"/>
              </a:spcAft>
            </a:pPr>
            <a:r>
              <a:rPr lang="en-US" sz="1600" b="1" dirty="0">
                <a:solidFill>
                  <a:schemeClr val="tx1">
                    <a:lumMod val="85000"/>
                    <a:lumOff val="15000"/>
                  </a:schemeClr>
                </a:solidFill>
                <a:latin typeface="+mn-lt"/>
              </a:rPr>
              <a:t>Proposed Location</a:t>
            </a:r>
          </a:p>
          <a:p>
            <a:pPr>
              <a:lnSpc>
                <a:spcPct val="150000"/>
              </a:lnSpc>
              <a:spcBef>
                <a:spcPct val="0"/>
              </a:spcBef>
              <a:spcAft>
                <a:spcPct val="0"/>
              </a:spcAft>
            </a:pPr>
            <a:r>
              <a:rPr lang="en-US" sz="1600" dirty="0">
                <a:solidFill>
                  <a:schemeClr val="tx1">
                    <a:lumMod val="85000"/>
                    <a:lumOff val="15000"/>
                  </a:schemeClr>
                </a:solidFill>
                <a:latin typeface="+mn-lt"/>
              </a:rPr>
              <a:t>Mohali </a:t>
            </a:r>
          </a:p>
          <a:p>
            <a:pPr>
              <a:lnSpc>
                <a:spcPct val="150000"/>
              </a:lnSpc>
              <a:spcBef>
                <a:spcPct val="0"/>
              </a:spcBef>
              <a:spcAft>
                <a:spcPct val="0"/>
              </a:spcAft>
            </a:pPr>
            <a:r>
              <a:rPr lang="en-US" sz="1600" dirty="0">
                <a:solidFill>
                  <a:schemeClr val="tx1">
                    <a:lumMod val="85000"/>
                    <a:lumOff val="15000"/>
                  </a:schemeClr>
                </a:solidFill>
                <a:latin typeface="+mn-lt"/>
              </a:rPr>
              <a:t>Ranchi </a:t>
            </a:r>
          </a:p>
          <a:p>
            <a:pPr>
              <a:lnSpc>
                <a:spcPct val="150000"/>
              </a:lnSpc>
              <a:spcBef>
                <a:spcPct val="0"/>
              </a:spcBef>
              <a:spcAft>
                <a:spcPct val="0"/>
              </a:spcAft>
            </a:pPr>
            <a:r>
              <a:rPr lang="en-US" sz="1600" dirty="0">
                <a:solidFill>
                  <a:schemeClr val="tx1">
                    <a:lumMod val="85000"/>
                    <a:lumOff val="15000"/>
                  </a:schemeClr>
                </a:solidFill>
                <a:latin typeface="+mn-lt"/>
              </a:rPr>
              <a:t>Kolkata </a:t>
            </a:r>
          </a:p>
          <a:p>
            <a:pPr>
              <a:lnSpc>
                <a:spcPct val="150000"/>
              </a:lnSpc>
              <a:spcBef>
                <a:spcPct val="0"/>
              </a:spcBef>
              <a:spcAft>
                <a:spcPct val="0"/>
              </a:spcAft>
            </a:pPr>
            <a:endParaRPr lang="en-US" sz="1600" dirty="0">
              <a:solidFill>
                <a:schemeClr val="tx1">
                  <a:lumMod val="85000"/>
                  <a:lumOff val="15000"/>
                </a:schemeClr>
              </a:solidFill>
              <a:latin typeface="+mn-lt"/>
            </a:endParaRPr>
          </a:p>
          <a:p>
            <a:pPr>
              <a:lnSpc>
                <a:spcPct val="150000"/>
              </a:lnSpc>
              <a:spcBef>
                <a:spcPct val="0"/>
              </a:spcBef>
              <a:spcAft>
                <a:spcPct val="0"/>
              </a:spcAft>
            </a:pPr>
            <a:endParaRPr lang="en-US" sz="1600" dirty="0">
              <a:solidFill>
                <a:schemeClr val="tx1">
                  <a:lumMod val="85000"/>
                  <a:lumOff val="15000"/>
                </a:schemeClr>
              </a:solidFill>
              <a:latin typeface="+mn-lt"/>
            </a:endParaRPr>
          </a:p>
        </p:txBody>
      </p:sp>
      <p:sp>
        <p:nvSpPr>
          <p:cNvPr id="7" name="圆角矩形 6"/>
          <p:cNvSpPr/>
          <p:nvPr>
            <p:custDataLst>
              <p:tags r:id="rId7"/>
            </p:custDataLst>
          </p:nvPr>
        </p:nvSpPr>
        <p:spPr>
          <a:xfrm>
            <a:off x="6523475" y="3689331"/>
            <a:ext cx="595170" cy="595170"/>
          </a:xfrm>
          <a:prstGeom prst="roundRect">
            <a:avLst>
              <a:gd name="adj" fmla="val 8781"/>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en-US"/>
            </a:defPPr>
            <a:lvl1pPr marL="0" algn="l" defTabSz="914400" rtl="0" eaLnBrk="1" latinLnBrk="0" hangingPunct="1">
              <a:defRPr sz="1800" kern="1200">
                <a:solidFill>
                  <a:srgbClr val="FFFFFF"/>
                </a:solidFill>
                <a:latin typeface="+mn-lt"/>
              </a:defRPr>
            </a:lvl1pPr>
            <a:lvl2pPr marL="457200" algn="l" defTabSz="914400" rtl="0" eaLnBrk="1" latinLnBrk="0" hangingPunct="1">
              <a:defRPr sz="1800" kern="1200">
                <a:solidFill>
                  <a:srgbClr val="FFFFFF"/>
                </a:solidFill>
                <a:latin typeface="+mn-lt"/>
              </a:defRPr>
            </a:lvl2pPr>
            <a:lvl3pPr marL="914400" algn="l" defTabSz="914400" rtl="0" eaLnBrk="1" latinLnBrk="0" hangingPunct="1">
              <a:defRPr sz="1800" kern="1200">
                <a:solidFill>
                  <a:srgbClr val="FFFFFF"/>
                </a:solidFill>
                <a:latin typeface="+mn-lt"/>
              </a:defRPr>
            </a:lvl3pPr>
            <a:lvl4pPr marL="1371600" algn="l" defTabSz="914400" rtl="0" eaLnBrk="1" latinLnBrk="0" hangingPunct="1">
              <a:defRPr sz="1800" kern="1200">
                <a:solidFill>
                  <a:srgbClr val="FFFFFF"/>
                </a:solidFill>
                <a:latin typeface="+mn-lt"/>
              </a:defRPr>
            </a:lvl4pPr>
            <a:lvl5pPr marL="1828800" algn="l" defTabSz="914400" rtl="0" eaLnBrk="1" latinLnBrk="0" hangingPunct="1">
              <a:defRPr sz="1800" kern="1200">
                <a:solidFill>
                  <a:srgbClr val="FFFFFF"/>
                </a:solidFill>
                <a:latin typeface="+mn-lt"/>
              </a:defRPr>
            </a:lvl5pPr>
            <a:lvl6pPr marL="2286000" algn="l" defTabSz="914400" rtl="0" eaLnBrk="1" latinLnBrk="0" hangingPunct="1">
              <a:defRPr sz="1800" kern="1200">
                <a:solidFill>
                  <a:srgbClr val="FFFFFF"/>
                </a:solidFill>
                <a:latin typeface="+mn-lt"/>
              </a:defRPr>
            </a:lvl6pPr>
            <a:lvl7pPr marL="2743200" algn="l" defTabSz="914400" rtl="0" eaLnBrk="1" latinLnBrk="0" hangingPunct="1">
              <a:defRPr sz="1800" kern="1200">
                <a:solidFill>
                  <a:srgbClr val="FFFFFF"/>
                </a:solidFill>
                <a:latin typeface="+mn-lt"/>
              </a:defRPr>
            </a:lvl7pPr>
            <a:lvl8pPr marL="3200400" algn="l" defTabSz="914400" rtl="0" eaLnBrk="1" latinLnBrk="0" hangingPunct="1">
              <a:defRPr sz="1800" kern="1200">
                <a:solidFill>
                  <a:srgbClr val="FFFFFF"/>
                </a:solidFill>
                <a:latin typeface="+mn-lt"/>
              </a:defRPr>
            </a:lvl8pPr>
            <a:lvl9pPr marL="3657600" algn="l" defTabSz="914400" rtl="0" eaLnBrk="1" latinLnBrk="0" hangingPunct="1">
              <a:defRPr sz="1800" kern="1200">
                <a:solidFill>
                  <a:srgbClr val="FFFFFF"/>
                </a:solidFill>
                <a:latin typeface="+mn-lt"/>
              </a:defRPr>
            </a:lvl9pPr>
          </a:lstStyle>
          <a:p>
            <a:pPr lvl="0" algn="ctr">
              <a:buClrTx/>
              <a:buSzTx/>
              <a:buFontTx/>
            </a:pPr>
            <a:endParaRPr lang="en-US">
              <a:latin typeface="Arial" panose="020B0604020202020204" pitchFamily="34" charset="0"/>
              <a:sym typeface="+mn-lt"/>
            </a:endParaRPr>
          </a:p>
        </p:txBody>
      </p:sp>
      <p:sp>
        <p:nvSpPr>
          <p:cNvPr id="9" name="矩形 8"/>
          <p:cNvSpPr/>
          <p:nvPr>
            <p:custDataLst>
              <p:tags r:id="rId8"/>
            </p:custDataLst>
          </p:nvPr>
        </p:nvSpPr>
        <p:spPr>
          <a:xfrm>
            <a:off x="7348583" y="3679168"/>
            <a:ext cx="4167460" cy="548801"/>
          </a:xfrm>
          <a:prstGeom prst="rect">
            <a:avLst/>
          </a:prstGeom>
          <a:noFill/>
        </p:spPr>
        <p:txBody>
          <a:bodyPr wrap="square" lIns="0" tIns="0" rIns="0" bIns="0" rtlCol="0" anchor="ctr" anchorCtr="0">
            <a:normAutofit/>
          </a:bodyPr>
          <a:lstStyle/>
          <a:p>
            <a:pPr>
              <a:spcBef>
                <a:spcPct val="0"/>
              </a:spcBef>
              <a:spcAft>
                <a:spcPct val="0"/>
              </a:spcAft>
            </a:pPr>
            <a:r>
              <a:rPr lang="en-US" b="1" dirty="0">
                <a:solidFill>
                  <a:schemeClr val="tx1"/>
                </a:solidFill>
                <a:latin typeface="+mj-lt"/>
              </a:rPr>
              <a:t>Clients &amp; Skillset worked </a:t>
            </a:r>
          </a:p>
        </p:txBody>
      </p:sp>
      <p:sp>
        <p:nvSpPr>
          <p:cNvPr id="11" name="矩形 10"/>
          <p:cNvSpPr/>
          <p:nvPr>
            <p:custDataLst>
              <p:tags r:id="rId9"/>
            </p:custDataLst>
          </p:nvPr>
        </p:nvSpPr>
        <p:spPr>
          <a:xfrm>
            <a:off x="7118645" y="4498110"/>
            <a:ext cx="5713095" cy="2352675"/>
          </a:xfrm>
          <a:prstGeom prst="rect">
            <a:avLst/>
          </a:prstGeom>
          <a:ln>
            <a:noFill/>
            <a:prstDash val="sysDash"/>
          </a:ln>
        </p:spPr>
        <p:txBody>
          <a:bodyPr vert="horz" wrap="square" lIns="0" tIns="0" rIns="0" bIns="0" rtlCol="0">
            <a:noAutofit/>
          </a:bodyPr>
          <a:lstStyle/>
          <a:p>
            <a:pPr marL="285750" indent="-285750">
              <a:lnSpc>
                <a:spcPct val="150000"/>
              </a:lnSpc>
              <a:spcBef>
                <a:spcPct val="0"/>
              </a:spcBef>
              <a:spcAft>
                <a:spcPct val="0"/>
              </a:spcAft>
              <a:buFont typeface="Arial" panose="020B0604020202020204" pitchFamily="34" charset="0"/>
              <a:buChar char="•"/>
            </a:pPr>
            <a:r>
              <a:rPr lang="en-US" sz="1400" b="1" dirty="0">
                <a:ln>
                  <a:noFill/>
                  <a:prstDash val="sysDot"/>
                </a:ln>
                <a:solidFill>
                  <a:schemeClr val="tx1">
                    <a:lumMod val="85000"/>
                    <a:lumOff val="15000"/>
                  </a:schemeClr>
                </a:solidFill>
              </a:rPr>
              <a:t>Data Annotation</a:t>
            </a:r>
          </a:p>
          <a:p>
            <a:pPr marL="285750" indent="-285750">
              <a:lnSpc>
                <a:spcPct val="150000"/>
              </a:lnSpc>
              <a:spcBef>
                <a:spcPct val="0"/>
              </a:spcBef>
              <a:spcAft>
                <a:spcPct val="0"/>
              </a:spcAft>
              <a:buFont typeface="Arial" panose="020B0604020202020204" pitchFamily="34" charset="0"/>
              <a:buChar char="•"/>
            </a:pPr>
            <a:r>
              <a:rPr lang="en-US" sz="1400" b="1" dirty="0">
                <a:ln>
                  <a:noFill/>
                  <a:prstDash val="sysDot"/>
                </a:ln>
                <a:solidFill>
                  <a:schemeClr val="tx1">
                    <a:lumMod val="85000"/>
                    <a:lumOff val="15000"/>
                  </a:schemeClr>
                </a:solidFill>
              </a:rPr>
              <a:t>2D, 3D ladder segmentation</a:t>
            </a:r>
          </a:p>
          <a:p>
            <a:pPr marL="285750" indent="-285750">
              <a:lnSpc>
                <a:spcPct val="150000"/>
              </a:lnSpc>
              <a:spcBef>
                <a:spcPct val="0"/>
              </a:spcBef>
              <a:spcAft>
                <a:spcPct val="0"/>
              </a:spcAft>
              <a:buFont typeface="Arial" panose="020B0604020202020204" pitchFamily="34" charset="0"/>
              <a:buChar char="•"/>
            </a:pPr>
            <a:r>
              <a:rPr lang="en-US" sz="1400" b="1" dirty="0">
                <a:ln>
                  <a:noFill/>
                  <a:prstDash val="sysDot"/>
                </a:ln>
                <a:solidFill>
                  <a:schemeClr val="tx1">
                    <a:lumMod val="85000"/>
                    <a:lumOff val="15000"/>
                  </a:schemeClr>
                </a:solidFill>
                <a:latin typeface="+mn-lt"/>
              </a:rPr>
              <a:t> Transcription</a:t>
            </a:r>
          </a:p>
          <a:p>
            <a:pPr marL="285750" indent="-285750">
              <a:lnSpc>
                <a:spcPct val="150000"/>
              </a:lnSpc>
              <a:spcBef>
                <a:spcPct val="0"/>
              </a:spcBef>
              <a:spcAft>
                <a:spcPct val="0"/>
              </a:spcAft>
              <a:buFont typeface="Arial" panose="020B0604020202020204" pitchFamily="34" charset="0"/>
              <a:buChar char="•"/>
            </a:pPr>
            <a:r>
              <a:rPr lang="en-US" sz="1400" b="1" dirty="0">
                <a:ln>
                  <a:noFill/>
                  <a:prstDash val="sysDot"/>
                </a:ln>
                <a:solidFill>
                  <a:schemeClr val="tx1">
                    <a:lumMod val="85000"/>
                    <a:lumOff val="15000"/>
                  </a:schemeClr>
                </a:solidFill>
              </a:rPr>
              <a:t>E- Commerce </a:t>
            </a:r>
          </a:p>
          <a:p>
            <a:pPr marL="285750" indent="-285750">
              <a:lnSpc>
                <a:spcPct val="150000"/>
              </a:lnSpc>
              <a:spcBef>
                <a:spcPct val="0"/>
              </a:spcBef>
              <a:spcAft>
                <a:spcPct val="0"/>
              </a:spcAft>
              <a:buFont typeface="Arial" panose="020B0604020202020204" pitchFamily="34" charset="0"/>
              <a:buChar char="•"/>
            </a:pPr>
            <a:r>
              <a:rPr lang="en-US" sz="1400" b="1" dirty="0" err="1">
                <a:ln>
                  <a:noFill/>
                  <a:prstDash val="sysDot"/>
                </a:ln>
                <a:solidFill>
                  <a:schemeClr val="tx1">
                    <a:lumMod val="85000"/>
                    <a:lumOff val="15000"/>
                  </a:schemeClr>
                </a:solidFill>
                <a:latin typeface="+mn-lt"/>
              </a:rPr>
              <a:t>Edutech</a:t>
            </a:r>
            <a:endParaRPr lang="en-US" sz="1400" b="1" dirty="0">
              <a:ln>
                <a:noFill/>
                <a:prstDash val="sysDot"/>
              </a:ln>
              <a:solidFill>
                <a:schemeClr val="tx1">
                  <a:lumMod val="85000"/>
                  <a:lumOff val="15000"/>
                </a:schemeClr>
              </a:solidFill>
              <a:latin typeface="+mn-lt"/>
            </a:endParaRPr>
          </a:p>
        </p:txBody>
      </p:sp>
      <p:sp>
        <p:nvSpPr>
          <p:cNvPr id="17" name="图片 15" descr="343439383331313b343532303033313bd3a6d3c3c9ccb3c7"/>
          <p:cNvSpPr/>
          <p:nvPr>
            <p:custDataLst>
              <p:tags r:id="rId10"/>
            </p:custDataLst>
          </p:nvPr>
        </p:nvSpPr>
        <p:spPr>
          <a:xfrm>
            <a:off x="864597" y="3828437"/>
            <a:ext cx="293744" cy="316958"/>
          </a:xfrm>
          <a:custGeom>
            <a:avLst/>
            <a:gdLst>
              <a:gd name="connsiteX0" fmla="*/ 238713 w 293658"/>
              <a:gd name="connsiteY0" fmla="*/ 316979 h 316865"/>
              <a:gd name="connsiteX1" fmla="*/ 55176 w 293658"/>
              <a:gd name="connsiteY1" fmla="*/ 316979 h 316865"/>
              <a:gd name="connsiteX2" fmla="*/ 115 w 293658"/>
              <a:gd name="connsiteY2" fmla="*/ 264168 h 316865"/>
              <a:gd name="connsiteX3" fmla="*/ 115 w 293658"/>
              <a:gd name="connsiteY3" fmla="*/ 52925 h 316865"/>
              <a:gd name="connsiteX4" fmla="*/ 55176 w 293658"/>
              <a:gd name="connsiteY4" fmla="*/ 114 h 316865"/>
              <a:gd name="connsiteX5" fmla="*/ 238713 w 293658"/>
              <a:gd name="connsiteY5" fmla="*/ 114 h 316865"/>
              <a:gd name="connsiteX6" fmla="*/ 293774 w 293658"/>
              <a:gd name="connsiteY6" fmla="*/ 52925 h 316865"/>
              <a:gd name="connsiteX7" fmla="*/ 293774 w 293658"/>
              <a:gd name="connsiteY7" fmla="*/ 264168 h 316865"/>
              <a:gd name="connsiteX8" fmla="*/ 238713 w 293658"/>
              <a:gd name="connsiteY8" fmla="*/ 316979 h 316865"/>
              <a:gd name="connsiteX9" fmla="*/ 146944 w 293658"/>
              <a:gd name="connsiteY9" fmla="*/ 145973 h 316865"/>
              <a:gd name="connsiteX10" fmla="*/ 220358 w 293658"/>
              <a:gd name="connsiteY10" fmla="*/ 73043 h 316865"/>
              <a:gd name="connsiteX11" fmla="*/ 202005 w 293658"/>
              <a:gd name="connsiteY11" fmla="*/ 54811 h 316865"/>
              <a:gd name="connsiteX12" fmla="*/ 183652 w 293658"/>
              <a:gd name="connsiteY12" fmla="*/ 73043 h 316865"/>
              <a:gd name="connsiteX13" fmla="*/ 146944 w 293658"/>
              <a:gd name="connsiteY13" fmla="*/ 109508 h 316865"/>
              <a:gd name="connsiteX14" fmla="*/ 110237 w 293658"/>
              <a:gd name="connsiteY14" fmla="*/ 73043 h 316865"/>
              <a:gd name="connsiteX15" fmla="*/ 91883 w 293658"/>
              <a:gd name="connsiteY15" fmla="*/ 54811 h 316865"/>
              <a:gd name="connsiteX16" fmla="*/ 73530 w 293658"/>
              <a:gd name="connsiteY16" fmla="*/ 73043 h 316865"/>
              <a:gd name="connsiteX17" fmla="*/ 146944 w 293658"/>
              <a:gd name="connsiteY17" fmla="*/ 145973 h 316865"/>
              <a:gd name="connsiteX18" fmla="*/ 183652 w 293658"/>
              <a:gd name="connsiteY18" fmla="*/ 255367 h 316865"/>
              <a:gd name="connsiteX19" fmla="*/ 202005 w 293658"/>
              <a:gd name="connsiteY19" fmla="*/ 237134 h 316865"/>
              <a:gd name="connsiteX20" fmla="*/ 183652 w 293658"/>
              <a:gd name="connsiteY20" fmla="*/ 218901 h 316865"/>
              <a:gd name="connsiteX21" fmla="*/ 110237 w 293658"/>
              <a:gd name="connsiteY21" fmla="*/ 218901 h 316865"/>
              <a:gd name="connsiteX22" fmla="*/ 91883 w 293658"/>
              <a:gd name="connsiteY22" fmla="*/ 237134 h 316865"/>
              <a:gd name="connsiteX23" fmla="*/ 110237 w 293658"/>
              <a:gd name="connsiteY23" fmla="*/ 255367 h 316865"/>
              <a:gd name="connsiteX24" fmla="*/ 183652 w 293658"/>
              <a:gd name="connsiteY24" fmla="*/ 255367 h 31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658" h="316865">
                <a:moveTo>
                  <a:pt x="238713" y="316979"/>
                </a:moveTo>
                <a:lnTo>
                  <a:pt x="55176" y="316979"/>
                </a:lnTo>
                <a:cubicBezTo>
                  <a:pt x="23975" y="316979"/>
                  <a:pt x="115" y="294095"/>
                  <a:pt x="115" y="264168"/>
                </a:cubicBezTo>
                <a:lnTo>
                  <a:pt x="115" y="52925"/>
                </a:lnTo>
                <a:cubicBezTo>
                  <a:pt x="115" y="22999"/>
                  <a:pt x="23975" y="114"/>
                  <a:pt x="55176" y="114"/>
                </a:cubicBezTo>
                <a:lnTo>
                  <a:pt x="238713" y="114"/>
                </a:lnTo>
                <a:cubicBezTo>
                  <a:pt x="269914" y="114"/>
                  <a:pt x="293774" y="22999"/>
                  <a:pt x="293774" y="52925"/>
                </a:cubicBezTo>
                <a:lnTo>
                  <a:pt x="293774" y="264168"/>
                </a:lnTo>
                <a:cubicBezTo>
                  <a:pt x="293774" y="294095"/>
                  <a:pt x="269914" y="316979"/>
                  <a:pt x="238713" y="316979"/>
                </a:cubicBezTo>
                <a:moveTo>
                  <a:pt x="146944" y="145973"/>
                </a:moveTo>
                <a:cubicBezTo>
                  <a:pt x="187322" y="145973"/>
                  <a:pt x="220358" y="113154"/>
                  <a:pt x="220358" y="73043"/>
                </a:cubicBezTo>
                <a:cubicBezTo>
                  <a:pt x="220358" y="62104"/>
                  <a:pt x="213017" y="54811"/>
                  <a:pt x="202005" y="54811"/>
                </a:cubicBezTo>
                <a:cubicBezTo>
                  <a:pt x="190993" y="54811"/>
                  <a:pt x="183652" y="62104"/>
                  <a:pt x="183652" y="73043"/>
                </a:cubicBezTo>
                <a:cubicBezTo>
                  <a:pt x="183652" y="93099"/>
                  <a:pt x="167133" y="109508"/>
                  <a:pt x="146944" y="109508"/>
                </a:cubicBezTo>
                <a:cubicBezTo>
                  <a:pt x="126755" y="109508"/>
                  <a:pt x="110237" y="93099"/>
                  <a:pt x="110237" y="73043"/>
                </a:cubicBezTo>
                <a:cubicBezTo>
                  <a:pt x="110237" y="62104"/>
                  <a:pt x="102895" y="54811"/>
                  <a:pt x="91883" y="54811"/>
                </a:cubicBezTo>
                <a:cubicBezTo>
                  <a:pt x="80871" y="54811"/>
                  <a:pt x="73530" y="62104"/>
                  <a:pt x="73530" y="73043"/>
                </a:cubicBezTo>
                <a:cubicBezTo>
                  <a:pt x="73530" y="113154"/>
                  <a:pt x="106566" y="145973"/>
                  <a:pt x="146944" y="145973"/>
                </a:cubicBezTo>
                <a:moveTo>
                  <a:pt x="183652" y="255367"/>
                </a:moveTo>
                <a:cubicBezTo>
                  <a:pt x="194664" y="255367"/>
                  <a:pt x="202005" y="248073"/>
                  <a:pt x="202005" y="237134"/>
                </a:cubicBezTo>
                <a:cubicBezTo>
                  <a:pt x="202005" y="226195"/>
                  <a:pt x="194664" y="218901"/>
                  <a:pt x="183652" y="218901"/>
                </a:cubicBezTo>
                <a:lnTo>
                  <a:pt x="110237" y="218901"/>
                </a:lnTo>
                <a:cubicBezTo>
                  <a:pt x="99225" y="218901"/>
                  <a:pt x="91883" y="226195"/>
                  <a:pt x="91883" y="237134"/>
                </a:cubicBezTo>
                <a:cubicBezTo>
                  <a:pt x="91883" y="248073"/>
                  <a:pt x="99225" y="255367"/>
                  <a:pt x="110237" y="255367"/>
                </a:cubicBezTo>
                <a:lnTo>
                  <a:pt x="183652" y="255367"/>
                </a:lnTo>
              </a:path>
            </a:pathLst>
          </a:custGeom>
          <a:solidFill>
            <a:srgbClr val="FFFFFF"/>
          </a:solidFill>
          <a:ln w="11227" cap="flat">
            <a:noFill/>
            <a:prstDash val="solid"/>
            <a:miter/>
          </a:ln>
        </p:spPr>
        <p:txBody>
          <a:bodyPr rtlCol="0" anchor="ctr"/>
          <a:lstStyle/>
          <a:p>
            <a:endParaRPr lang="en-US">
              <a:latin typeface="Arial" panose="020B0604020202020204" pitchFamily="34" charset="0"/>
              <a:sym typeface="Arial" panose="020B0604020202020204" pitchFamily="34" charset="0"/>
            </a:endParaRPr>
          </a:p>
        </p:txBody>
      </p:sp>
      <p:sp>
        <p:nvSpPr>
          <p:cNvPr id="20" name="任意多边形: 形状 12"/>
          <p:cNvSpPr/>
          <p:nvPr>
            <p:custDataLst>
              <p:tags r:id="rId11"/>
            </p:custDataLst>
          </p:nvPr>
        </p:nvSpPr>
        <p:spPr>
          <a:xfrm>
            <a:off x="6662581" y="3829072"/>
            <a:ext cx="317016" cy="316421"/>
          </a:xfrm>
          <a:custGeom>
            <a:avLst/>
            <a:gdLst>
              <a:gd name="connsiteX0" fmla="*/ 182937 w 316923"/>
              <a:gd name="connsiteY0" fmla="*/ 179450 h 316328"/>
              <a:gd name="connsiteX1" fmla="*/ 276806 w 316923"/>
              <a:gd name="connsiteY1" fmla="*/ 179450 h 316328"/>
              <a:gd name="connsiteX2" fmla="*/ 298831 w 316923"/>
              <a:gd name="connsiteY2" fmla="*/ 201308 h 316328"/>
              <a:gd name="connsiteX3" fmla="*/ 298831 w 316923"/>
              <a:gd name="connsiteY3" fmla="*/ 294470 h 316328"/>
              <a:gd name="connsiteX4" fmla="*/ 276806 w 316923"/>
              <a:gd name="connsiteY4" fmla="*/ 316328 h 316328"/>
              <a:gd name="connsiteX5" fmla="*/ 182937 w 316923"/>
              <a:gd name="connsiteY5" fmla="*/ 316328 h 316328"/>
              <a:gd name="connsiteX6" fmla="*/ 160913 w 316923"/>
              <a:gd name="connsiteY6" fmla="*/ 294470 h 316328"/>
              <a:gd name="connsiteX7" fmla="*/ 160913 w 316923"/>
              <a:gd name="connsiteY7" fmla="*/ 201308 h 316328"/>
              <a:gd name="connsiteX8" fmla="*/ 182937 w 316923"/>
              <a:gd name="connsiteY8" fmla="*/ 179450 h 316328"/>
              <a:gd name="connsiteX9" fmla="*/ 22024 w 316923"/>
              <a:gd name="connsiteY9" fmla="*/ 179450 h 316328"/>
              <a:gd name="connsiteX10" fmla="*/ 115893 w 316923"/>
              <a:gd name="connsiteY10" fmla="*/ 179450 h 316328"/>
              <a:gd name="connsiteX11" fmla="*/ 137918 w 316923"/>
              <a:gd name="connsiteY11" fmla="*/ 201308 h 316328"/>
              <a:gd name="connsiteX12" fmla="*/ 137918 w 316923"/>
              <a:gd name="connsiteY12" fmla="*/ 294470 h 316328"/>
              <a:gd name="connsiteX13" fmla="*/ 115893 w 316923"/>
              <a:gd name="connsiteY13" fmla="*/ 316328 h 316328"/>
              <a:gd name="connsiteX14" fmla="*/ 22024 w 316923"/>
              <a:gd name="connsiteY14" fmla="*/ 316328 h 316328"/>
              <a:gd name="connsiteX15" fmla="*/ 0 w 316923"/>
              <a:gd name="connsiteY15" fmla="*/ 294470 h 316328"/>
              <a:gd name="connsiteX16" fmla="*/ 0 w 316923"/>
              <a:gd name="connsiteY16" fmla="*/ 201308 h 316328"/>
              <a:gd name="connsiteX17" fmla="*/ 22024 w 316923"/>
              <a:gd name="connsiteY17" fmla="*/ 179450 h 316328"/>
              <a:gd name="connsiteX18" fmla="*/ 232596 w 316923"/>
              <a:gd name="connsiteY18" fmla="*/ 52762 h 316328"/>
              <a:gd name="connsiteX19" fmla="*/ 201453 w 316923"/>
              <a:gd name="connsiteY19" fmla="*/ 83670 h 316328"/>
              <a:gd name="connsiteX20" fmla="*/ 232596 w 316923"/>
              <a:gd name="connsiteY20" fmla="*/ 114579 h 316328"/>
              <a:gd name="connsiteX21" fmla="*/ 263740 w 316923"/>
              <a:gd name="connsiteY21" fmla="*/ 83670 h 316328"/>
              <a:gd name="connsiteX22" fmla="*/ 22024 w 316923"/>
              <a:gd name="connsiteY22" fmla="*/ 19751 h 316328"/>
              <a:gd name="connsiteX23" fmla="*/ 115893 w 316923"/>
              <a:gd name="connsiteY23" fmla="*/ 19751 h 316328"/>
              <a:gd name="connsiteX24" fmla="*/ 137918 w 316923"/>
              <a:gd name="connsiteY24" fmla="*/ 41610 h 316328"/>
              <a:gd name="connsiteX25" fmla="*/ 137918 w 316923"/>
              <a:gd name="connsiteY25" fmla="*/ 134772 h 316328"/>
              <a:gd name="connsiteX26" fmla="*/ 115893 w 316923"/>
              <a:gd name="connsiteY26" fmla="*/ 156630 h 316328"/>
              <a:gd name="connsiteX27" fmla="*/ 22024 w 316923"/>
              <a:gd name="connsiteY27" fmla="*/ 156630 h 316328"/>
              <a:gd name="connsiteX28" fmla="*/ 0 w 316923"/>
              <a:gd name="connsiteY28" fmla="*/ 134772 h 316328"/>
              <a:gd name="connsiteX29" fmla="*/ 0 w 316923"/>
              <a:gd name="connsiteY29" fmla="*/ 41610 h 316328"/>
              <a:gd name="connsiteX30" fmla="*/ 22024 w 316923"/>
              <a:gd name="connsiteY30" fmla="*/ 19751 h 316328"/>
              <a:gd name="connsiteX31" fmla="*/ 232575 w 316923"/>
              <a:gd name="connsiteY31" fmla="*/ 0 h 316328"/>
              <a:gd name="connsiteX32" fmla="*/ 248146 w 316923"/>
              <a:gd name="connsiteY32" fmla="*/ 6400 h 316328"/>
              <a:gd name="connsiteX33" fmla="*/ 248167 w 316923"/>
              <a:gd name="connsiteY33" fmla="*/ 6400 h 316328"/>
              <a:gd name="connsiteX34" fmla="*/ 310476 w 316923"/>
              <a:gd name="connsiteY34" fmla="*/ 68216 h 316328"/>
              <a:gd name="connsiteX35" fmla="*/ 310476 w 316923"/>
              <a:gd name="connsiteY35" fmla="*/ 99124 h 316328"/>
              <a:gd name="connsiteX36" fmla="*/ 248167 w 316923"/>
              <a:gd name="connsiteY36" fmla="*/ 160962 h 316328"/>
              <a:gd name="connsiteX37" fmla="*/ 217025 w 316923"/>
              <a:gd name="connsiteY37" fmla="*/ 160962 h 316328"/>
              <a:gd name="connsiteX38" fmla="*/ 154738 w 316923"/>
              <a:gd name="connsiteY38" fmla="*/ 99124 h 316328"/>
              <a:gd name="connsiteX39" fmla="*/ 154738 w 316923"/>
              <a:gd name="connsiteY39" fmla="*/ 68216 h 316328"/>
              <a:gd name="connsiteX40" fmla="*/ 217003 w 316923"/>
              <a:gd name="connsiteY40" fmla="*/ 6400 h 316328"/>
              <a:gd name="connsiteX41" fmla="*/ 232575 w 316923"/>
              <a:gd name="connsiteY41" fmla="*/ 0 h 31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6923" h="316328">
                <a:moveTo>
                  <a:pt x="182937" y="179450"/>
                </a:moveTo>
                <a:lnTo>
                  <a:pt x="276806" y="179450"/>
                </a:lnTo>
                <a:cubicBezTo>
                  <a:pt x="288970" y="179450"/>
                  <a:pt x="298831" y="189236"/>
                  <a:pt x="298831" y="201308"/>
                </a:cubicBezTo>
                <a:lnTo>
                  <a:pt x="298831" y="294470"/>
                </a:lnTo>
                <a:cubicBezTo>
                  <a:pt x="298831" y="306542"/>
                  <a:pt x="288970" y="316328"/>
                  <a:pt x="276806" y="316328"/>
                </a:cubicBezTo>
                <a:lnTo>
                  <a:pt x="182937" y="316328"/>
                </a:lnTo>
                <a:cubicBezTo>
                  <a:pt x="170773" y="316328"/>
                  <a:pt x="160913" y="306542"/>
                  <a:pt x="160913" y="294470"/>
                </a:cubicBezTo>
                <a:lnTo>
                  <a:pt x="160913" y="201308"/>
                </a:lnTo>
                <a:cubicBezTo>
                  <a:pt x="160913" y="189236"/>
                  <a:pt x="170773" y="179450"/>
                  <a:pt x="182937" y="179450"/>
                </a:cubicBezTo>
                <a:close/>
                <a:moveTo>
                  <a:pt x="22024" y="179450"/>
                </a:moveTo>
                <a:lnTo>
                  <a:pt x="115893" y="179450"/>
                </a:lnTo>
                <a:cubicBezTo>
                  <a:pt x="128057" y="179450"/>
                  <a:pt x="137918" y="189236"/>
                  <a:pt x="137918" y="201308"/>
                </a:cubicBezTo>
                <a:lnTo>
                  <a:pt x="137918" y="294470"/>
                </a:lnTo>
                <a:cubicBezTo>
                  <a:pt x="137918" y="306542"/>
                  <a:pt x="128057" y="316328"/>
                  <a:pt x="115893" y="316328"/>
                </a:cubicBezTo>
                <a:lnTo>
                  <a:pt x="22024" y="316328"/>
                </a:lnTo>
                <a:cubicBezTo>
                  <a:pt x="9860" y="316328"/>
                  <a:pt x="0" y="306542"/>
                  <a:pt x="0" y="294470"/>
                </a:cubicBezTo>
                <a:lnTo>
                  <a:pt x="0" y="201308"/>
                </a:lnTo>
                <a:cubicBezTo>
                  <a:pt x="0" y="189236"/>
                  <a:pt x="9860" y="179450"/>
                  <a:pt x="22024" y="179450"/>
                </a:cubicBezTo>
                <a:close/>
                <a:moveTo>
                  <a:pt x="232596" y="52762"/>
                </a:moveTo>
                <a:lnTo>
                  <a:pt x="201453" y="83670"/>
                </a:lnTo>
                <a:lnTo>
                  <a:pt x="232596" y="114579"/>
                </a:lnTo>
                <a:lnTo>
                  <a:pt x="263740" y="83670"/>
                </a:lnTo>
                <a:close/>
                <a:moveTo>
                  <a:pt x="22024" y="19751"/>
                </a:moveTo>
                <a:lnTo>
                  <a:pt x="115893" y="19751"/>
                </a:lnTo>
                <a:cubicBezTo>
                  <a:pt x="128057" y="19751"/>
                  <a:pt x="137918" y="29538"/>
                  <a:pt x="137918" y="41610"/>
                </a:cubicBezTo>
                <a:lnTo>
                  <a:pt x="137918" y="134772"/>
                </a:lnTo>
                <a:cubicBezTo>
                  <a:pt x="137918" y="146843"/>
                  <a:pt x="128057" y="156630"/>
                  <a:pt x="115893" y="156630"/>
                </a:cubicBezTo>
                <a:lnTo>
                  <a:pt x="22024" y="156630"/>
                </a:lnTo>
                <a:cubicBezTo>
                  <a:pt x="9860" y="156630"/>
                  <a:pt x="0" y="146843"/>
                  <a:pt x="0" y="134772"/>
                </a:cubicBezTo>
                <a:lnTo>
                  <a:pt x="0" y="41610"/>
                </a:lnTo>
                <a:cubicBezTo>
                  <a:pt x="0" y="29538"/>
                  <a:pt x="9860" y="19751"/>
                  <a:pt x="22024" y="19751"/>
                </a:cubicBezTo>
                <a:close/>
                <a:moveTo>
                  <a:pt x="232575" y="0"/>
                </a:moveTo>
                <a:cubicBezTo>
                  <a:pt x="238210" y="0"/>
                  <a:pt x="243846" y="2133"/>
                  <a:pt x="248146" y="6400"/>
                </a:cubicBezTo>
                <a:lnTo>
                  <a:pt x="248167" y="6400"/>
                </a:lnTo>
                <a:lnTo>
                  <a:pt x="310476" y="68216"/>
                </a:lnTo>
                <a:cubicBezTo>
                  <a:pt x="319073" y="76752"/>
                  <a:pt x="319073" y="90589"/>
                  <a:pt x="310476" y="99124"/>
                </a:cubicBezTo>
                <a:lnTo>
                  <a:pt x="248167" y="160962"/>
                </a:lnTo>
                <a:cubicBezTo>
                  <a:pt x="239566" y="169496"/>
                  <a:pt x="225625" y="169496"/>
                  <a:pt x="217025" y="160962"/>
                </a:cubicBezTo>
                <a:lnTo>
                  <a:pt x="154738" y="99124"/>
                </a:lnTo>
                <a:cubicBezTo>
                  <a:pt x="146141" y="90589"/>
                  <a:pt x="146141" y="76752"/>
                  <a:pt x="154738" y="68216"/>
                </a:cubicBezTo>
                <a:lnTo>
                  <a:pt x="217003" y="6400"/>
                </a:lnTo>
                <a:cubicBezTo>
                  <a:pt x="221304" y="2133"/>
                  <a:pt x="226939" y="0"/>
                  <a:pt x="232575" y="0"/>
                </a:cubicBezTo>
                <a:close/>
              </a:path>
            </a:pathLst>
          </a:custGeom>
          <a:solidFill>
            <a:srgbClr val="FFFFFF"/>
          </a:solidFill>
          <a:ln w="11230" cap="flat">
            <a:noFill/>
            <a:prstDash val="solid"/>
            <a:miter/>
          </a:ln>
        </p:spPr>
        <p:txBody>
          <a:bodyPr rtlCol="0" anchor="ctr"/>
          <a:lstStyle/>
          <a:p>
            <a:endParaRPr lang="en-US">
              <a:latin typeface="Arial" panose="020B0604020202020204" pitchFamily="34" charset="0"/>
              <a:sym typeface="Arial" panose="020B0604020202020204" pitchFamily="34" charset="0"/>
            </a:endParaRPr>
          </a:p>
        </p:txBody>
      </p:sp>
      <p:sp>
        <p:nvSpPr>
          <p:cNvPr id="3" name="标题 2"/>
          <p:cNvSpPr>
            <a:spLocks noGrp="1"/>
          </p:cNvSpPr>
          <p:nvPr>
            <p:custDataLst>
              <p:tags r:id="rId12"/>
            </p:custDataLst>
          </p:nvPr>
        </p:nvSpPr>
        <p:spPr>
          <a:xfrm>
            <a:off x="1486535" y="-15875"/>
            <a:ext cx="7208878" cy="791845"/>
          </a:xfrm>
          <a:prstGeom prst="rect">
            <a:avLst/>
          </a:prstGeom>
        </p:spPr>
        <p:txBody>
          <a:bodyPr vert="horz" wrap="square" lIns="0" tIns="0" rIns="0" bIns="0" rtlCol="0" anchor="ctr">
            <a:normAutofit/>
          </a:bodyPr>
          <a:lstStyle>
            <a:lvl1pPr algn="ctr" defTabSz="914400" rtl="0" eaLnBrk="1" fontAlgn="base" latinLnBrk="0" hangingPunct="1">
              <a:lnSpc>
                <a:spcPct val="90000"/>
              </a:lnSpc>
              <a:spcBef>
                <a:spcPct val="0"/>
              </a:spcBef>
              <a:buNone/>
              <a:defRPr sz="3200" kern="1200">
                <a:solidFill>
                  <a:schemeClr val="tx1"/>
                </a:solidFill>
                <a:latin typeface="+mj-lt"/>
                <a:ea typeface="+mj-ea"/>
                <a:cs typeface="+mj-cs"/>
              </a:defRPr>
            </a:lvl1pPr>
          </a:lstStyle>
          <a:p>
            <a:r>
              <a:rPr lang="en-US" spc="0" dirty="0">
                <a:latin typeface="+mj-lt"/>
              </a:rPr>
              <a:t>Presence </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14"/>
          <p:cNvSpPr/>
          <p:nvPr>
            <p:custDataLst>
              <p:tags r:id="rId2"/>
            </p:custDataLst>
          </p:nvPr>
        </p:nvSpPr>
        <p:spPr>
          <a:xfrm flipH="1" flipV="1">
            <a:off x="2199562" y="2970666"/>
            <a:ext cx="3409950" cy="2887345"/>
          </a:xfrm>
          <a:custGeom>
            <a:avLst/>
            <a:gdLst>
              <a:gd name="connsiteX0" fmla="*/ 1 w 570"/>
              <a:gd name="connsiteY0" fmla="*/ 476 h 476"/>
              <a:gd name="connsiteX1" fmla="*/ 0 w 570"/>
              <a:gd name="connsiteY1" fmla="*/ 0 h 476"/>
              <a:gd name="connsiteX2" fmla="*/ 570 w 570"/>
              <a:gd name="connsiteY2" fmla="*/ 476 h 476"/>
              <a:gd name="connsiteX3" fmla="*/ 1 w 570"/>
              <a:gd name="connsiteY3" fmla="*/ 476 h 476"/>
            </a:gdLst>
            <a:ahLst/>
            <a:cxnLst>
              <a:cxn ang="0">
                <a:pos x="connsiteX0" y="connsiteY0"/>
              </a:cxn>
              <a:cxn ang="0">
                <a:pos x="connsiteX1" y="connsiteY1"/>
              </a:cxn>
              <a:cxn ang="0">
                <a:pos x="connsiteX2" y="connsiteY2"/>
              </a:cxn>
              <a:cxn ang="0">
                <a:pos x="connsiteX3" y="connsiteY3"/>
              </a:cxn>
            </a:cxnLst>
            <a:rect l="l" t="t" r="r" b="b"/>
            <a:pathLst>
              <a:path w="5370" h="4547">
                <a:moveTo>
                  <a:pt x="579" y="0"/>
                </a:moveTo>
                <a:lnTo>
                  <a:pt x="1030" y="362"/>
                </a:lnTo>
                <a:lnTo>
                  <a:pt x="5026" y="362"/>
                </a:lnTo>
                <a:cubicBezTo>
                  <a:pt x="5185" y="362"/>
                  <a:pt x="5317" y="471"/>
                  <a:pt x="5354" y="618"/>
                </a:cubicBezTo>
                <a:lnTo>
                  <a:pt x="5355" y="624"/>
                </a:lnTo>
                <a:lnTo>
                  <a:pt x="5359" y="638"/>
                </a:lnTo>
                <a:cubicBezTo>
                  <a:pt x="5366" y="666"/>
                  <a:pt x="5370" y="695"/>
                  <a:pt x="5370" y="726"/>
                </a:cubicBezTo>
                <a:lnTo>
                  <a:pt x="5370" y="4198"/>
                </a:lnTo>
                <a:cubicBezTo>
                  <a:pt x="5370" y="4391"/>
                  <a:pt x="5214" y="4547"/>
                  <a:pt x="5021" y="4547"/>
                </a:cubicBezTo>
                <a:lnTo>
                  <a:pt x="349" y="4547"/>
                </a:lnTo>
                <a:cubicBezTo>
                  <a:pt x="258" y="4547"/>
                  <a:pt x="176" y="4513"/>
                  <a:pt x="114" y="4456"/>
                </a:cubicBezTo>
                <a:lnTo>
                  <a:pt x="114" y="4456"/>
                </a:lnTo>
                <a:lnTo>
                  <a:pt x="111" y="4453"/>
                </a:lnTo>
                <a:cubicBezTo>
                  <a:pt x="43" y="4392"/>
                  <a:pt x="0" y="4302"/>
                  <a:pt x="0" y="4203"/>
                </a:cubicBezTo>
                <a:lnTo>
                  <a:pt x="0" y="4198"/>
                </a:lnTo>
                <a:lnTo>
                  <a:pt x="0" y="726"/>
                </a:lnTo>
                <a:lnTo>
                  <a:pt x="0" y="700"/>
                </a:lnTo>
                <a:cubicBezTo>
                  <a:pt x="0" y="513"/>
                  <a:pt x="151" y="362"/>
                  <a:pt x="338" y="362"/>
                </a:cubicBezTo>
                <a:lnTo>
                  <a:pt x="580" y="362"/>
                </a:lnTo>
                <a:lnTo>
                  <a:pt x="579" y="0"/>
                </a:lnTo>
                <a:close/>
              </a:path>
            </a:pathLst>
          </a:custGeom>
          <a:gradFill>
            <a:gsLst>
              <a:gs pos="80000">
                <a:schemeClr val="accent1">
                  <a:alpha val="60000"/>
                </a:schemeClr>
              </a:gs>
              <a:gs pos="0">
                <a:schemeClr val="accent1">
                  <a:lumMod val="60000"/>
                  <a:lumOff val="40000"/>
                  <a:alpha val="40000"/>
                </a:schemeClr>
              </a:gs>
            </a:gsLst>
            <a:path path="circle">
              <a:fillToRect l="100000" t="100000"/>
            </a:path>
            <a:tileRect r="-100000" b="-10000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sp>
        <p:nvSpPr>
          <p:cNvPr id="23" name="任意多边形 15"/>
          <p:cNvSpPr/>
          <p:nvPr>
            <p:custDataLst>
              <p:tags r:id="rId3"/>
            </p:custDataLst>
          </p:nvPr>
        </p:nvSpPr>
        <p:spPr>
          <a:xfrm>
            <a:off x="704137" y="1826396"/>
            <a:ext cx="4646295" cy="3843064"/>
          </a:xfrm>
          <a:custGeom>
            <a:avLst/>
            <a:gdLst>
              <a:gd name="adj" fmla="val 8696"/>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317" h="6052">
                <a:moveTo>
                  <a:pt x="489" y="0"/>
                </a:moveTo>
                <a:lnTo>
                  <a:pt x="6828" y="0"/>
                </a:lnTo>
                <a:cubicBezTo>
                  <a:pt x="7098" y="0"/>
                  <a:pt x="7317" y="219"/>
                  <a:pt x="7317" y="489"/>
                </a:cubicBezTo>
                <a:lnTo>
                  <a:pt x="7317" y="5134"/>
                </a:lnTo>
                <a:cubicBezTo>
                  <a:pt x="7317" y="5404"/>
                  <a:pt x="7098" y="5623"/>
                  <a:pt x="6828" y="5623"/>
                </a:cubicBezTo>
                <a:lnTo>
                  <a:pt x="1234" y="5623"/>
                </a:lnTo>
                <a:lnTo>
                  <a:pt x="699" y="6052"/>
                </a:lnTo>
                <a:lnTo>
                  <a:pt x="700" y="5623"/>
                </a:lnTo>
                <a:lnTo>
                  <a:pt x="489" y="5623"/>
                </a:lnTo>
                <a:cubicBezTo>
                  <a:pt x="219" y="5623"/>
                  <a:pt x="0" y="5404"/>
                  <a:pt x="0" y="5134"/>
                </a:cubicBezTo>
                <a:lnTo>
                  <a:pt x="0" y="489"/>
                </a:lnTo>
                <a:cubicBezTo>
                  <a:pt x="0" y="219"/>
                  <a:pt x="219" y="0"/>
                  <a:pt x="489" y="0"/>
                </a:cubicBezTo>
                <a:close/>
              </a:path>
            </a:pathLst>
          </a:custGeom>
          <a:gradFill>
            <a:gsLst>
              <a:gs pos="65000">
                <a:schemeClr val="accent1"/>
              </a:gs>
              <a:gs pos="20000">
                <a:schemeClr val="accent1">
                  <a:lumMod val="60000"/>
                  <a:lumOff val="40000"/>
                </a:schemeClr>
              </a:gs>
            </a:gsLst>
            <a:path path="circle">
              <a:fillToRect r="100000" b="100000"/>
            </a:path>
            <a:tileRect l="-100000" t="-10000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4"/>
            </p:custDataLst>
          </p:nvPr>
        </p:nvPicPr>
        <p:blipFill rotWithShape="1">
          <a:blip r:embed="rId12"/>
          <a:srcRect l="3560" r="3604"/>
          <a:stretch>
            <a:fillRect/>
          </a:stretch>
        </p:blipFill>
        <p:spPr>
          <a:xfrm>
            <a:off x="838200" y="1971302"/>
            <a:ext cx="4356100" cy="3274060"/>
          </a:xfrm>
          <a:prstGeom prst="roundRect">
            <a:avLst>
              <a:gd name="adj" fmla="val 6291"/>
            </a:avLst>
          </a:prstGeom>
          <a:ln w="9525" cap="flat" cmpd="sng" algn="ctr">
            <a:solidFill>
              <a:schemeClr val="dk1">
                <a:lumMod val="40000"/>
                <a:lumOff val="60000"/>
                <a:alpha val="50000"/>
              </a:schemeClr>
            </a:solidFill>
            <a:prstDash val="solid"/>
            <a:round/>
            <a:headEnd type="none" w="med" len="med"/>
            <a:tailEnd type="none" w="med" len="med"/>
          </a:ln>
        </p:spPr>
      </p:pic>
      <p:sp>
        <p:nvSpPr>
          <p:cNvPr id="3" name="标题 2"/>
          <p:cNvSpPr>
            <a:spLocks noGrp="1"/>
          </p:cNvSpPr>
          <p:nvPr>
            <p:ph type="title"/>
            <p:custDataLst>
              <p:tags r:id="rId5"/>
            </p:custDataLst>
          </p:nvPr>
        </p:nvSpPr>
        <p:spPr>
          <a:xfrm>
            <a:off x="665520" y="116275"/>
            <a:ext cx="10800000" cy="792000"/>
          </a:xfrm>
        </p:spPr>
        <p:txBody>
          <a:bodyPr wrap="square">
            <a:normAutofit/>
          </a:bodyPr>
          <a:lstStyle/>
          <a:p>
            <a:r>
              <a:rPr lang="en-US" spc="0">
                <a:latin typeface="+mj-lt"/>
              </a:rPr>
              <a:t>Technology Overview</a:t>
            </a:r>
          </a:p>
        </p:txBody>
      </p:sp>
      <p:sp>
        <p:nvSpPr>
          <p:cNvPr id="5" name="圆角矩形 13"/>
          <p:cNvSpPr/>
          <p:nvPr>
            <p:custDataLst>
              <p:tags r:id="rId6"/>
            </p:custDataLst>
          </p:nvPr>
        </p:nvSpPr>
        <p:spPr>
          <a:xfrm>
            <a:off x="6226114" y="1657347"/>
            <a:ext cx="1833726" cy="375659"/>
          </a:xfrm>
          <a:prstGeom prst="roundRect">
            <a:avLst>
              <a:gd name="adj" fmla="val 11999"/>
            </a:avLst>
          </a:prstGeom>
          <a:solidFill>
            <a:schemeClr val="accent1"/>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fontScale="85000" lnSpcReduction="10000"/>
          </a:bodyPr>
          <a:lstStyle/>
          <a:p>
            <a:pPr algn="ctr">
              <a:spcBef>
                <a:spcPct val="0"/>
              </a:spcBef>
              <a:spcAft>
                <a:spcPct val="0"/>
              </a:spcAft>
            </a:pPr>
            <a:r>
              <a:rPr lang="en-US" b="1" dirty="0">
                <a:solidFill>
                  <a:schemeClr val="lt1">
                    <a:lumMod val="100000"/>
                  </a:schemeClr>
                </a:solidFill>
                <a:latin typeface="+mj-lt"/>
                <a:sym typeface="+mn-ea"/>
              </a:rPr>
              <a:t>Contact Centre Suite</a:t>
            </a:r>
          </a:p>
        </p:txBody>
      </p:sp>
      <p:sp>
        <p:nvSpPr>
          <p:cNvPr id="7" name="圆角矩形 24"/>
          <p:cNvSpPr/>
          <p:nvPr>
            <p:custDataLst>
              <p:tags r:id="rId7"/>
            </p:custDataLst>
          </p:nvPr>
        </p:nvSpPr>
        <p:spPr>
          <a:xfrm>
            <a:off x="6226290" y="2782826"/>
            <a:ext cx="1833362" cy="375762"/>
          </a:xfrm>
          <a:prstGeom prst="roundRect">
            <a:avLst>
              <a:gd name="adj" fmla="val 11999"/>
            </a:avLst>
          </a:prstGeom>
          <a:solidFill>
            <a:schemeClr val="accent1"/>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fontScale="85000" lnSpcReduction="10000"/>
          </a:bodyPr>
          <a:lstStyle/>
          <a:p>
            <a:pPr algn="ctr">
              <a:spcBef>
                <a:spcPct val="0"/>
              </a:spcBef>
              <a:spcAft>
                <a:spcPct val="0"/>
              </a:spcAft>
            </a:pPr>
            <a:r>
              <a:rPr lang="en-US" sz="1800" b="1" dirty="0">
                <a:solidFill>
                  <a:schemeClr val="lt1">
                    <a:lumMod val="100000"/>
                  </a:schemeClr>
                </a:solidFill>
                <a:latin typeface="+mj-lt"/>
                <a:sym typeface="+mn-ea"/>
              </a:rPr>
              <a:t>Robust Infrastructure</a:t>
            </a:r>
            <a:endParaRPr lang="en-US" sz="1400" b="1" dirty="0">
              <a:solidFill>
                <a:schemeClr val="lt1">
                  <a:lumMod val="100000"/>
                </a:schemeClr>
              </a:solidFill>
              <a:latin typeface="+mj-lt"/>
              <a:sym typeface="+mn-ea"/>
            </a:endParaRPr>
          </a:p>
        </p:txBody>
      </p:sp>
      <p:sp>
        <p:nvSpPr>
          <p:cNvPr id="13" name="圆角矩形 28"/>
          <p:cNvSpPr/>
          <p:nvPr>
            <p:custDataLst>
              <p:tags r:id="rId8"/>
            </p:custDataLst>
          </p:nvPr>
        </p:nvSpPr>
        <p:spPr>
          <a:xfrm>
            <a:off x="6226290" y="5470914"/>
            <a:ext cx="1833362" cy="375762"/>
          </a:xfrm>
          <a:prstGeom prst="roundRect">
            <a:avLst>
              <a:gd name="adj" fmla="val 11999"/>
            </a:avLst>
          </a:prstGeom>
          <a:solidFill>
            <a:schemeClr val="accent1"/>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fontScale="97500"/>
          </a:bodyPr>
          <a:lstStyle/>
          <a:p>
            <a:pPr algn="ctr">
              <a:spcBef>
                <a:spcPct val="0"/>
              </a:spcBef>
              <a:spcAft>
                <a:spcPct val="0"/>
              </a:spcAft>
            </a:pPr>
            <a:r>
              <a:rPr lang="en-US" sz="1400" b="1" dirty="0">
                <a:solidFill>
                  <a:schemeClr val="lt1">
                    <a:lumMod val="100000"/>
                  </a:schemeClr>
                </a:solidFill>
                <a:latin typeface="+mj-lt"/>
                <a:sym typeface="+mn-ea"/>
              </a:rPr>
              <a:t>Technical Integration </a:t>
            </a:r>
          </a:p>
        </p:txBody>
      </p:sp>
      <p:sp>
        <p:nvSpPr>
          <p:cNvPr id="2" name="object 3"/>
          <p:cNvSpPr txBox="1"/>
          <p:nvPr>
            <p:custDataLst>
              <p:tags r:id="rId9"/>
            </p:custDataLst>
          </p:nvPr>
        </p:nvSpPr>
        <p:spPr>
          <a:xfrm>
            <a:off x="6340805" y="2156231"/>
            <a:ext cx="5605780" cy="547842"/>
          </a:xfrm>
          <a:prstGeom prst="rect">
            <a:avLst/>
          </a:prstGeom>
        </p:spPr>
        <p:txBody>
          <a:bodyPr vert="horz" wrap="square" lIns="0" tIns="24765" rIns="0" bIns="0" rtlCol="0">
            <a:spAutoFit/>
          </a:bodyPr>
          <a:lstStyle/>
          <a:p>
            <a:pPr>
              <a:lnSpc>
                <a:spcPct val="140000"/>
              </a:lnSpc>
              <a:spcBef>
                <a:spcPts val="95"/>
              </a:spcBef>
              <a:buClrTx/>
              <a:buSzTx/>
              <a:buFontTx/>
            </a:pPr>
            <a:r>
              <a:rPr lang="en-US" sz="1200" dirty="0">
                <a:solidFill>
                  <a:schemeClr val="tx1">
                    <a:lumMod val="85000"/>
                    <a:lumOff val="15000"/>
                  </a:schemeClr>
                </a:solidFill>
              </a:rPr>
              <a:t>Advanced Contact Centre Suite with a state-of-the-art ACD &amp;</a:t>
            </a:r>
          </a:p>
          <a:p>
            <a:pPr>
              <a:lnSpc>
                <a:spcPct val="140000"/>
              </a:lnSpc>
              <a:spcBef>
                <a:spcPts val="110"/>
              </a:spcBef>
              <a:buClrTx/>
              <a:buSzTx/>
              <a:buFontTx/>
            </a:pPr>
            <a:r>
              <a:rPr lang="en-US" sz="1200" dirty="0">
                <a:solidFill>
                  <a:schemeClr val="tx1">
                    <a:lumMod val="85000"/>
                    <a:lumOff val="15000"/>
                  </a:schemeClr>
                </a:solidFill>
              </a:rPr>
              <a:t>Dialer, Call Recording, and Preview/Predictive Dialing Options</a:t>
            </a:r>
            <a:r>
              <a:rPr sz="1300" spc="-10" dirty="0">
                <a:solidFill>
                  <a:srgbClr val="404040"/>
                </a:solidFill>
                <a:latin typeface="Microsoft Sans Serif" panose="020B0604020202020204"/>
                <a:cs typeface="Microsoft Sans Serif" panose="020B0604020202020204"/>
              </a:rPr>
              <a:t>.</a:t>
            </a:r>
            <a:endParaRPr sz="1300" dirty="0">
              <a:latin typeface="Microsoft Sans Serif" panose="020B0604020202020204"/>
              <a:cs typeface="Microsoft Sans Serif" panose="020B0604020202020204"/>
            </a:endParaRPr>
          </a:p>
        </p:txBody>
      </p:sp>
      <p:sp>
        <p:nvSpPr>
          <p:cNvPr id="9" name="圆角矩形 24"/>
          <p:cNvSpPr/>
          <p:nvPr>
            <p:custDataLst>
              <p:tags r:id="rId10"/>
            </p:custDataLst>
          </p:nvPr>
        </p:nvSpPr>
        <p:spPr>
          <a:xfrm>
            <a:off x="6226290" y="3981706"/>
            <a:ext cx="1833362" cy="375762"/>
          </a:xfrm>
          <a:prstGeom prst="roundRect">
            <a:avLst>
              <a:gd name="adj" fmla="val 11999"/>
            </a:avLst>
          </a:prstGeom>
          <a:solidFill>
            <a:schemeClr val="accent1"/>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lstStyle/>
          <a:p>
            <a:pPr algn="ctr">
              <a:spcBef>
                <a:spcPct val="0"/>
              </a:spcBef>
              <a:spcAft>
                <a:spcPct val="0"/>
              </a:spcAft>
            </a:pPr>
            <a:r>
              <a:rPr lang="en-US" sz="1400" b="1" dirty="0">
                <a:solidFill>
                  <a:schemeClr val="lt1">
                    <a:lumMod val="100000"/>
                  </a:schemeClr>
                </a:solidFill>
                <a:latin typeface="+mj-lt"/>
                <a:sym typeface="+mn-ea"/>
              </a:rPr>
              <a:t>Reports &amp; Analytics</a:t>
            </a:r>
          </a:p>
        </p:txBody>
      </p:sp>
      <p:sp>
        <p:nvSpPr>
          <p:cNvPr id="10" name="Text Box 9"/>
          <p:cNvSpPr txBox="1"/>
          <p:nvPr/>
        </p:nvSpPr>
        <p:spPr>
          <a:xfrm>
            <a:off x="6226175" y="5949315"/>
            <a:ext cx="5818505" cy="607060"/>
          </a:xfrm>
          <a:prstGeom prst="rect">
            <a:avLst/>
          </a:prstGeom>
          <a:noFill/>
        </p:spPr>
        <p:txBody>
          <a:bodyPr wrap="square" rtlCol="0" anchor="t">
            <a:noAutofit/>
          </a:bodyPr>
          <a:lstStyle/>
          <a:p>
            <a:pPr marL="12700" marR="5080" algn="just">
              <a:lnSpc>
                <a:spcPct val="100000"/>
              </a:lnSpc>
              <a:spcBef>
                <a:spcPts val="105"/>
              </a:spcBef>
            </a:pPr>
            <a:r>
              <a:rPr lang="en-US" sz="1200" dirty="0">
                <a:solidFill>
                  <a:schemeClr val="tx1">
                    <a:lumMod val="85000"/>
                    <a:lumOff val="15000"/>
                  </a:schemeClr>
                </a:solidFill>
                <a:sym typeface="+mn-ea"/>
              </a:rPr>
              <a:t>As discussed in initial talk for this process we will go for toll free number, PRI, Dialler, System, network connectivity &amp; Advisor support.</a:t>
            </a:r>
          </a:p>
        </p:txBody>
      </p:sp>
      <p:sp>
        <p:nvSpPr>
          <p:cNvPr id="11" name="Text Box 10"/>
          <p:cNvSpPr txBox="1"/>
          <p:nvPr/>
        </p:nvSpPr>
        <p:spPr>
          <a:xfrm>
            <a:off x="6242050" y="4394835"/>
            <a:ext cx="5803265" cy="843821"/>
          </a:xfrm>
          <a:prstGeom prst="rect">
            <a:avLst/>
          </a:prstGeom>
          <a:noFill/>
        </p:spPr>
        <p:txBody>
          <a:bodyPr wrap="square" rtlCol="0" anchor="t">
            <a:spAutoFit/>
          </a:bodyPr>
          <a:lstStyle/>
          <a:p>
            <a:pPr marL="12700" algn="just">
              <a:lnSpc>
                <a:spcPct val="100000"/>
              </a:lnSpc>
              <a:spcBef>
                <a:spcPts val="110"/>
              </a:spcBef>
            </a:pPr>
            <a:endParaRPr lang="en-US" sz="1200" dirty="0">
              <a:solidFill>
                <a:schemeClr val="tx1">
                  <a:lumMod val="85000"/>
                  <a:lumOff val="15000"/>
                </a:schemeClr>
              </a:solidFill>
              <a:sym typeface="+mn-ea"/>
            </a:endParaRPr>
          </a:p>
          <a:p>
            <a:pPr marL="12700" algn="just">
              <a:lnSpc>
                <a:spcPct val="100000"/>
              </a:lnSpc>
              <a:spcBef>
                <a:spcPts val="110"/>
              </a:spcBef>
            </a:pPr>
            <a:r>
              <a:rPr lang="en-US" sz="1200" dirty="0">
                <a:solidFill>
                  <a:schemeClr val="tx1">
                    <a:lumMod val="85000"/>
                    <a:lumOff val="15000"/>
                  </a:schemeClr>
                </a:solidFill>
                <a:sym typeface="+mn-ea"/>
              </a:rPr>
              <a:t>In-depth, yet easy-to-interpret reporting capabilities – to help monitor agent performance, analyses call volumes and provide Six Sigma-oriented call quality management.</a:t>
            </a:r>
          </a:p>
        </p:txBody>
      </p:sp>
      <p:sp>
        <p:nvSpPr>
          <p:cNvPr id="12" name="Text Box 11"/>
          <p:cNvSpPr txBox="1"/>
          <p:nvPr/>
        </p:nvSpPr>
        <p:spPr>
          <a:xfrm>
            <a:off x="6242050" y="3270885"/>
            <a:ext cx="5704840" cy="461665"/>
          </a:xfrm>
          <a:prstGeom prst="rect">
            <a:avLst/>
          </a:prstGeom>
          <a:noFill/>
        </p:spPr>
        <p:txBody>
          <a:bodyPr wrap="square" rtlCol="0" anchor="t">
            <a:spAutoFit/>
          </a:bodyPr>
          <a:lstStyle/>
          <a:p>
            <a:pPr marL="12700" marR="5080" algn="just">
              <a:lnSpc>
                <a:spcPct val="100000"/>
              </a:lnSpc>
              <a:spcBef>
                <a:spcPts val="110"/>
              </a:spcBef>
            </a:pPr>
            <a:r>
              <a:rPr lang="en-US" sz="1200" dirty="0">
                <a:solidFill>
                  <a:schemeClr val="tx1">
                    <a:lumMod val="85000"/>
                    <a:lumOff val="15000"/>
                  </a:schemeClr>
                </a:solidFill>
                <a:sym typeface="+mn-ea"/>
              </a:rPr>
              <a:t>Advanced terminals with noise-cancelling headsets, a next generation application, database &amp; voice servers – all within a professional contact centre environment.</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1804640" y="1741170"/>
            <a:ext cx="2260023" cy="951230"/>
          </a:xfrm>
          <a:custGeom>
            <a:avLst/>
            <a:gdLst/>
            <a:ahLst/>
            <a:cxnLst/>
            <a:rect l="l" t="t" r="r" b="b"/>
            <a:pathLst>
              <a:path w="2486025" h="951230">
                <a:moveTo>
                  <a:pt x="1857629" y="0"/>
                </a:moveTo>
                <a:lnTo>
                  <a:pt x="1857629" y="237743"/>
                </a:lnTo>
                <a:lnTo>
                  <a:pt x="0" y="237743"/>
                </a:lnTo>
                <a:lnTo>
                  <a:pt x="314007" y="475488"/>
                </a:lnTo>
                <a:lnTo>
                  <a:pt x="0" y="713232"/>
                </a:lnTo>
                <a:lnTo>
                  <a:pt x="1857629" y="713232"/>
                </a:lnTo>
                <a:lnTo>
                  <a:pt x="1857629" y="950976"/>
                </a:lnTo>
                <a:lnTo>
                  <a:pt x="2485644" y="475488"/>
                </a:lnTo>
                <a:lnTo>
                  <a:pt x="1857629" y="0"/>
                </a:lnTo>
                <a:close/>
              </a:path>
            </a:pathLst>
          </a:custGeom>
          <a:solidFill>
            <a:srgbClr val="2576B6"/>
          </a:solidFill>
        </p:spPr>
        <p:txBody>
          <a:bodyPr wrap="square" lIns="0" tIns="0" rIns="0" bIns="0" rtlCol="0"/>
          <a:lstStyle/>
          <a:p>
            <a:endParaRPr sz="1200"/>
          </a:p>
        </p:txBody>
      </p:sp>
      <p:grpSp>
        <p:nvGrpSpPr>
          <p:cNvPr id="12" name="object 3"/>
          <p:cNvGrpSpPr/>
          <p:nvPr/>
        </p:nvGrpSpPr>
        <p:grpSpPr>
          <a:xfrm>
            <a:off x="8153400" y="2872105"/>
            <a:ext cx="2099310" cy="3443605"/>
            <a:chOff x="7566406" y="2838957"/>
            <a:chExt cx="2099310" cy="2755900"/>
          </a:xfrm>
        </p:grpSpPr>
        <p:sp>
          <p:nvSpPr>
            <p:cNvPr id="13" name="object 4"/>
            <p:cNvSpPr/>
            <p:nvPr/>
          </p:nvSpPr>
          <p:spPr>
            <a:xfrm>
              <a:off x="7572756" y="2845307"/>
              <a:ext cx="2086610" cy="2743200"/>
            </a:xfrm>
            <a:custGeom>
              <a:avLst/>
              <a:gdLst/>
              <a:ahLst/>
              <a:cxnLst/>
              <a:rect l="l" t="t" r="r" b="b"/>
              <a:pathLst>
                <a:path w="2086609" h="2743200">
                  <a:moveTo>
                    <a:pt x="1908048" y="0"/>
                  </a:moveTo>
                  <a:lnTo>
                    <a:pt x="178308" y="0"/>
                  </a:lnTo>
                  <a:lnTo>
                    <a:pt x="130924" y="6372"/>
                  </a:lnTo>
                  <a:lnTo>
                    <a:pt x="88335" y="24355"/>
                  </a:lnTo>
                  <a:lnTo>
                    <a:pt x="52244" y="52244"/>
                  </a:lnTo>
                  <a:lnTo>
                    <a:pt x="24355" y="88335"/>
                  </a:lnTo>
                  <a:lnTo>
                    <a:pt x="6372" y="130924"/>
                  </a:lnTo>
                  <a:lnTo>
                    <a:pt x="0" y="178307"/>
                  </a:lnTo>
                  <a:lnTo>
                    <a:pt x="0" y="2564891"/>
                  </a:lnTo>
                  <a:lnTo>
                    <a:pt x="6372" y="2612275"/>
                  </a:lnTo>
                  <a:lnTo>
                    <a:pt x="24355" y="2654864"/>
                  </a:lnTo>
                  <a:lnTo>
                    <a:pt x="52244" y="2690955"/>
                  </a:lnTo>
                  <a:lnTo>
                    <a:pt x="88335" y="2718844"/>
                  </a:lnTo>
                  <a:lnTo>
                    <a:pt x="130924" y="2736827"/>
                  </a:lnTo>
                  <a:lnTo>
                    <a:pt x="178308" y="2743200"/>
                  </a:lnTo>
                  <a:lnTo>
                    <a:pt x="1908048" y="2743200"/>
                  </a:lnTo>
                  <a:lnTo>
                    <a:pt x="1955431" y="2736827"/>
                  </a:lnTo>
                  <a:lnTo>
                    <a:pt x="1998020" y="2718844"/>
                  </a:lnTo>
                  <a:lnTo>
                    <a:pt x="2034111" y="2690955"/>
                  </a:lnTo>
                  <a:lnTo>
                    <a:pt x="2062000" y="2654864"/>
                  </a:lnTo>
                  <a:lnTo>
                    <a:pt x="2079983" y="2612275"/>
                  </a:lnTo>
                  <a:lnTo>
                    <a:pt x="2086355" y="2564891"/>
                  </a:lnTo>
                  <a:lnTo>
                    <a:pt x="2086355" y="178307"/>
                  </a:lnTo>
                  <a:lnTo>
                    <a:pt x="2079983" y="130924"/>
                  </a:lnTo>
                  <a:lnTo>
                    <a:pt x="2062000" y="88335"/>
                  </a:lnTo>
                  <a:lnTo>
                    <a:pt x="2034111" y="52244"/>
                  </a:lnTo>
                  <a:lnTo>
                    <a:pt x="1998020" y="24355"/>
                  </a:lnTo>
                  <a:lnTo>
                    <a:pt x="1955431" y="6372"/>
                  </a:lnTo>
                  <a:lnTo>
                    <a:pt x="1908048" y="0"/>
                  </a:lnTo>
                  <a:close/>
                </a:path>
              </a:pathLst>
            </a:custGeom>
            <a:solidFill>
              <a:srgbClr val="D4EDF6"/>
            </a:solidFill>
          </p:spPr>
          <p:txBody>
            <a:bodyPr wrap="square" lIns="0" tIns="0" rIns="0" bIns="0" rtlCol="0"/>
            <a:lstStyle/>
            <a:p>
              <a:endParaRPr/>
            </a:p>
          </p:txBody>
        </p:sp>
        <p:sp>
          <p:nvSpPr>
            <p:cNvPr id="14" name="object 5"/>
            <p:cNvSpPr/>
            <p:nvPr/>
          </p:nvSpPr>
          <p:spPr>
            <a:xfrm>
              <a:off x="7572756" y="2845307"/>
              <a:ext cx="2086610" cy="2743200"/>
            </a:xfrm>
            <a:custGeom>
              <a:avLst/>
              <a:gdLst/>
              <a:ahLst/>
              <a:cxnLst/>
              <a:rect l="l" t="t" r="r" b="b"/>
              <a:pathLst>
                <a:path w="2086609" h="2743200">
                  <a:moveTo>
                    <a:pt x="0" y="178307"/>
                  </a:moveTo>
                  <a:lnTo>
                    <a:pt x="6372" y="130924"/>
                  </a:lnTo>
                  <a:lnTo>
                    <a:pt x="24355" y="88335"/>
                  </a:lnTo>
                  <a:lnTo>
                    <a:pt x="52244" y="52244"/>
                  </a:lnTo>
                  <a:lnTo>
                    <a:pt x="88335" y="24355"/>
                  </a:lnTo>
                  <a:lnTo>
                    <a:pt x="130924" y="6372"/>
                  </a:lnTo>
                  <a:lnTo>
                    <a:pt x="178308" y="0"/>
                  </a:lnTo>
                  <a:lnTo>
                    <a:pt x="1908048" y="0"/>
                  </a:lnTo>
                  <a:lnTo>
                    <a:pt x="1955431" y="6372"/>
                  </a:lnTo>
                  <a:lnTo>
                    <a:pt x="1998020" y="24355"/>
                  </a:lnTo>
                  <a:lnTo>
                    <a:pt x="2034111" y="52244"/>
                  </a:lnTo>
                  <a:lnTo>
                    <a:pt x="2062000" y="88335"/>
                  </a:lnTo>
                  <a:lnTo>
                    <a:pt x="2079983" y="130924"/>
                  </a:lnTo>
                  <a:lnTo>
                    <a:pt x="2086355" y="178307"/>
                  </a:lnTo>
                  <a:lnTo>
                    <a:pt x="2086355" y="2564891"/>
                  </a:lnTo>
                  <a:lnTo>
                    <a:pt x="2079983" y="2612275"/>
                  </a:lnTo>
                  <a:lnTo>
                    <a:pt x="2062000" y="2654864"/>
                  </a:lnTo>
                  <a:lnTo>
                    <a:pt x="2034111" y="2690955"/>
                  </a:lnTo>
                  <a:lnTo>
                    <a:pt x="1998020" y="2718844"/>
                  </a:lnTo>
                  <a:lnTo>
                    <a:pt x="1955431" y="2736827"/>
                  </a:lnTo>
                  <a:lnTo>
                    <a:pt x="1908048" y="2743200"/>
                  </a:lnTo>
                  <a:lnTo>
                    <a:pt x="178308" y="2743200"/>
                  </a:lnTo>
                  <a:lnTo>
                    <a:pt x="130924" y="2736827"/>
                  </a:lnTo>
                  <a:lnTo>
                    <a:pt x="88335" y="2718844"/>
                  </a:lnTo>
                  <a:lnTo>
                    <a:pt x="52244" y="2690955"/>
                  </a:lnTo>
                  <a:lnTo>
                    <a:pt x="24355" y="2654864"/>
                  </a:lnTo>
                  <a:lnTo>
                    <a:pt x="6372" y="2612275"/>
                  </a:lnTo>
                  <a:lnTo>
                    <a:pt x="0" y="2564891"/>
                  </a:lnTo>
                  <a:lnTo>
                    <a:pt x="0" y="178307"/>
                  </a:lnTo>
                  <a:close/>
                </a:path>
              </a:pathLst>
            </a:custGeom>
            <a:ln w="12700">
              <a:solidFill>
                <a:srgbClr val="2C8597"/>
              </a:solidFill>
            </a:ln>
          </p:spPr>
          <p:txBody>
            <a:bodyPr wrap="square" lIns="0" tIns="0" rIns="0" bIns="0" rtlCol="0"/>
            <a:lstStyle/>
            <a:p>
              <a:endParaRPr/>
            </a:p>
          </p:txBody>
        </p:sp>
      </p:grpSp>
      <p:grpSp>
        <p:nvGrpSpPr>
          <p:cNvPr id="15" name="object 6"/>
          <p:cNvGrpSpPr/>
          <p:nvPr/>
        </p:nvGrpSpPr>
        <p:grpSpPr>
          <a:xfrm>
            <a:off x="6019800" y="2895600"/>
            <a:ext cx="2098040" cy="3429000"/>
            <a:chOff x="5071617" y="2848101"/>
            <a:chExt cx="2098040" cy="2755900"/>
          </a:xfrm>
        </p:grpSpPr>
        <p:sp>
          <p:nvSpPr>
            <p:cNvPr id="16" name="object 7"/>
            <p:cNvSpPr/>
            <p:nvPr/>
          </p:nvSpPr>
          <p:spPr>
            <a:xfrm>
              <a:off x="5077967" y="2854451"/>
              <a:ext cx="2085339" cy="2743200"/>
            </a:xfrm>
            <a:custGeom>
              <a:avLst/>
              <a:gdLst/>
              <a:ahLst/>
              <a:cxnLst/>
              <a:rect l="l" t="t" r="r" b="b"/>
              <a:pathLst>
                <a:path w="2085340" h="2743200">
                  <a:moveTo>
                    <a:pt x="1906651" y="0"/>
                  </a:moveTo>
                  <a:lnTo>
                    <a:pt x="178181" y="0"/>
                  </a:lnTo>
                  <a:lnTo>
                    <a:pt x="130807" y="6363"/>
                  </a:lnTo>
                  <a:lnTo>
                    <a:pt x="88241" y="24322"/>
                  </a:lnTo>
                  <a:lnTo>
                    <a:pt x="52181" y="52181"/>
                  </a:lnTo>
                  <a:lnTo>
                    <a:pt x="24322" y="88241"/>
                  </a:lnTo>
                  <a:lnTo>
                    <a:pt x="6363" y="130807"/>
                  </a:lnTo>
                  <a:lnTo>
                    <a:pt x="0" y="178181"/>
                  </a:lnTo>
                  <a:lnTo>
                    <a:pt x="0" y="2565019"/>
                  </a:lnTo>
                  <a:lnTo>
                    <a:pt x="6363" y="2612392"/>
                  </a:lnTo>
                  <a:lnTo>
                    <a:pt x="24322" y="2654958"/>
                  </a:lnTo>
                  <a:lnTo>
                    <a:pt x="52181" y="2691018"/>
                  </a:lnTo>
                  <a:lnTo>
                    <a:pt x="88241" y="2718877"/>
                  </a:lnTo>
                  <a:lnTo>
                    <a:pt x="130807" y="2736836"/>
                  </a:lnTo>
                  <a:lnTo>
                    <a:pt x="178181" y="2743200"/>
                  </a:lnTo>
                  <a:lnTo>
                    <a:pt x="1906651" y="2743200"/>
                  </a:lnTo>
                  <a:lnTo>
                    <a:pt x="1954024" y="2736836"/>
                  </a:lnTo>
                  <a:lnTo>
                    <a:pt x="1996590" y="2718877"/>
                  </a:lnTo>
                  <a:lnTo>
                    <a:pt x="2032650" y="2691018"/>
                  </a:lnTo>
                  <a:lnTo>
                    <a:pt x="2060509" y="2654958"/>
                  </a:lnTo>
                  <a:lnTo>
                    <a:pt x="2078468" y="2612392"/>
                  </a:lnTo>
                  <a:lnTo>
                    <a:pt x="2084832" y="2565019"/>
                  </a:lnTo>
                  <a:lnTo>
                    <a:pt x="2084832" y="178181"/>
                  </a:lnTo>
                  <a:lnTo>
                    <a:pt x="2078468" y="130807"/>
                  </a:lnTo>
                  <a:lnTo>
                    <a:pt x="2060509" y="88241"/>
                  </a:lnTo>
                  <a:lnTo>
                    <a:pt x="2032650" y="52181"/>
                  </a:lnTo>
                  <a:lnTo>
                    <a:pt x="1996590" y="24322"/>
                  </a:lnTo>
                  <a:lnTo>
                    <a:pt x="1954024" y="6363"/>
                  </a:lnTo>
                  <a:lnTo>
                    <a:pt x="1906651" y="0"/>
                  </a:lnTo>
                  <a:close/>
                </a:path>
              </a:pathLst>
            </a:custGeom>
            <a:solidFill>
              <a:srgbClr val="D4EDF6"/>
            </a:solidFill>
          </p:spPr>
          <p:txBody>
            <a:bodyPr wrap="square" lIns="0" tIns="0" rIns="0" bIns="0" rtlCol="0"/>
            <a:lstStyle/>
            <a:p>
              <a:endParaRPr/>
            </a:p>
          </p:txBody>
        </p:sp>
        <p:sp>
          <p:nvSpPr>
            <p:cNvPr id="17" name="object 8"/>
            <p:cNvSpPr/>
            <p:nvPr/>
          </p:nvSpPr>
          <p:spPr>
            <a:xfrm>
              <a:off x="5077967" y="2854451"/>
              <a:ext cx="2085339" cy="2743200"/>
            </a:xfrm>
            <a:custGeom>
              <a:avLst/>
              <a:gdLst/>
              <a:ahLst/>
              <a:cxnLst/>
              <a:rect l="l" t="t" r="r" b="b"/>
              <a:pathLst>
                <a:path w="2085340" h="2743200">
                  <a:moveTo>
                    <a:pt x="0" y="178181"/>
                  </a:moveTo>
                  <a:lnTo>
                    <a:pt x="6363" y="130807"/>
                  </a:lnTo>
                  <a:lnTo>
                    <a:pt x="24322" y="88241"/>
                  </a:lnTo>
                  <a:lnTo>
                    <a:pt x="52181" y="52181"/>
                  </a:lnTo>
                  <a:lnTo>
                    <a:pt x="88241" y="24322"/>
                  </a:lnTo>
                  <a:lnTo>
                    <a:pt x="130807" y="6363"/>
                  </a:lnTo>
                  <a:lnTo>
                    <a:pt x="178181" y="0"/>
                  </a:lnTo>
                  <a:lnTo>
                    <a:pt x="1906651" y="0"/>
                  </a:lnTo>
                  <a:lnTo>
                    <a:pt x="1954024" y="6363"/>
                  </a:lnTo>
                  <a:lnTo>
                    <a:pt x="1996590" y="24322"/>
                  </a:lnTo>
                  <a:lnTo>
                    <a:pt x="2032650" y="52181"/>
                  </a:lnTo>
                  <a:lnTo>
                    <a:pt x="2060509" y="88241"/>
                  </a:lnTo>
                  <a:lnTo>
                    <a:pt x="2078468" y="130807"/>
                  </a:lnTo>
                  <a:lnTo>
                    <a:pt x="2084832" y="178181"/>
                  </a:lnTo>
                  <a:lnTo>
                    <a:pt x="2084832" y="2565019"/>
                  </a:lnTo>
                  <a:lnTo>
                    <a:pt x="2078468" y="2612392"/>
                  </a:lnTo>
                  <a:lnTo>
                    <a:pt x="2060509" y="2654958"/>
                  </a:lnTo>
                  <a:lnTo>
                    <a:pt x="2032650" y="2691018"/>
                  </a:lnTo>
                  <a:lnTo>
                    <a:pt x="1996590" y="2718877"/>
                  </a:lnTo>
                  <a:lnTo>
                    <a:pt x="1954024" y="2736836"/>
                  </a:lnTo>
                  <a:lnTo>
                    <a:pt x="1906651" y="2743200"/>
                  </a:lnTo>
                  <a:lnTo>
                    <a:pt x="178181" y="2743200"/>
                  </a:lnTo>
                  <a:lnTo>
                    <a:pt x="130807" y="2736836"/>
                  </a:lnTo>
                  <a:lnTo>
                    <a:pt x="88241" y="2718877"/>
                  </a:lnTo>
                  <a:lnTo>
                    <a:pt x="52181" y="2691018"/>
                  </a:lnTo>
                  <a:lnTo>
                    <a:pt x="24322" y="2654958"/>
                  </a:lnTo>
                  <a:lnTo>
                    <a:pt x="6363" y="2612392"/>
                  </a:lnTo>
                  <a:lnTo>
                    <a:pt x="0" y="2565019"/>
                  </a:lnTo>
                  <a:lnTo>
                    <a:pt x="0" y="178181"/>
                  </a:lnTo>
                  <a:close/>
                </a:path>
              </a:pathLst>
            </a:custGeom>
            <a:ln w="12700">
              <a:solidFill>
                <a:srgbClr val="2C8597"/>
              </a:solidFill>
            </a:ln>
          </p:spPr>
          <p:txBody>
            <a:bodyPr wrap="square" lIns="0" tIns="0" rIns="0" bIns="0" rtlCol="0"/>
            <a:lstStyle/>
            <a:p>
              <a:endParaRPr/>
            </a:p>
          </p:txBody>
        </p:sp>
      </p:grpSp>
      <p:grpSp>
        <p:nvGrpSpPr>
          <p:cNvPr id="18" name="object 9"/>
          <p:cNvGrpSpPr/>
          <p:nvPr/>
        </p:nvGrpSpPr>
        <p:grpSpPr>
          <a:xfrm>
            <a:off x="3886200" y="2894965"/>
            <a:ext cx="2098040" cy="3405505"/>
            <a:chOff x="2617977" y="2823717"/>
            <a:chExt cx="2098040" cy="2755900"/>
          </a:xfrm>
        </p:grpSpPr>
        <p:sp>
          <p:nvSpPr>
            <p:cNvPr id="19" name="object 10"/>
            <p:cNvSpPr/>
            <p:nvPr/>
          </p:nvSpPr>
          <p:spPr>
            <a:xfrm>
              <a:off x="2624327" y="2830067"/>
              <a:ext cx="2085339" cy="2743200"/>
            </a:xfrm>
            <a:custGeom>
              <a:avLst/>
              <a:gdLst/>
              <a:ahLst/>
              <a:cxnLst/>
              <a:rect l="l" t="t" r="r" b="b"/>
              <a:pathLst>
                <a:path w="2085339" h="2743200">
                  <a:moveTo>
                    <a:pt x="1906651" y="0"/>
                  </a:moveTo>
                  <a:lnTo>
                    <a:pt x="178181" y="0"/>
                  </a:lnTo>
                  <a:lnTo>
                    <a:pt x="130807" y="6363"/>
                  </a:lnTo>
                  <a:lnTo>
                    <a:pt x="88241" y="24322"/>
                  </a:lnTo>
                  <a:lnTo>
                    <a:pt x="52181" y="52181"/>
                  </a:lnTo>
                  <a:lnTo>
                    <a:pt x="24322" y="88241"/>
                  </a:lnTo>
                  <a:lnTo>
                    <a:pt x="6363" y="130807"/>
                  </a:lnTo>
                  <a:lnTo>
                    <a:pt x="0" y="178181"/>
                  </a:lnTo>
                  <a:lnTo>
                    <a:pt x="0" y="2565019"/>
                  </a:lnTo>
                  <a:lnTo>
                    <a:pt x="6363" y="2612392"/>
                  </a:lnTo>
                  <a:lnTo>
                    <a:pt x="24322" y="2654958"/>
                  </a:lnTo>
                  <a:lnTo>
                    <a:pt x="52181" y="2691018"/>
                  </a:lnTo>
                  <a:lnTo>
                    <a:pt x="88241" y="2718877"/>
                  </a:lnTo>
                  <a:lnTo>
                    <a:pt x="130807" y="2736836"/>
                  </a:lnTo>
                  <a:lnTo>
                    <a:pt x="178181" y="2743200"/>
                  </a:lnTo>
                  <a:lnTo>
                    <a:pt x="1906651" y="2743200"/>
                  </a:lnTo>
                  <a:lnTo>
                    <a:pt x="1954024" y="2736836"/>
                  </a:lnTo>
                  <a:lnTo>
                    <a:pt x="1996590" y="2718877"/>
                  </a:lnTo>
                  <a:lnTo>
                    <a:pt x="2032650" y="2691018"/>
                  </a:lnTo>
                  <a:lnTo>
                    <a:pt x="2060509" y="2654958"/>
                  </a:lnTo>
                  <a:lnTo>
                    <a:pt x="2078468" y="2612392"/>
                  </a:lnTo>
                  <a:lnTo>
                    <a:pt x="2084832" y="2565019"/>
                  </a:lnTo>
                  <a:lnTo>
                    <a:pt x="2084832" y="178181"/>
                  </a:lnTo>
                  <a:lnTo>
                    <a:pt x="2078468" y="130807"/>
                  </a:lnTo>
                  <a:lnTo>
                    <a:pt x="2060509" y="88241"/>
                  </a:lnTo>
                  <a:lnTo>
                    <a:pt x="2032650" y="52181"/>
                  </a:lnTo>
                  <a:lnTo>
                    <a:pt x="1996590" y="24322"/>
                  </a:lnTo>
                  <a:lnTo>
                    <a:pt x="1954024" y="6363"/>
                  </a:lnTo>
                  <a:lnTo>
                    <a:pt x="1906651" y="0"/>
                  </a:lnTo>
                  <a:close/>
                </a:path>
              </a:pathLst>
            </a:custGeom>
            <a:solidFill>
              <a:srgbClr val="D4EDF6"/>
            </a:solidFill>
          </p:spPr>
          <p:txBody>
            <a:bodyPr wrap="square" lIns="0" tIns="0" rIns="0" bIns="0" rtlCol="0"/>
            <a:lstStyle/>
            <a:p>
              <a:endParaRPr/>
            </a:p>
          </p:txBody>
        </p:sp>
        <p:sp>
          <p:nvSpPr>
            <p:cNvPr id="20" name="object 11"/>
            <p:cNvSpPr/>
            <p:nvPr/>
          </p:nvSpPr>
          <p:spPr>
            <a:xfrm>
              <a:off x="2624327" y="2830067"/>
              <a:ext cx="2085339" cy="2743200"/>
            </a:xfrm>
            <a:custGeom>
              <a:avLst/>
              <a:gdLst/>
              <a:ahLst/>
              <a:cxnLst/>
              <a:rect l="l" t="t" r="r" b="b"/>
              <a:pathLst>
                <a:path w="2085339" h="2743200">
                  <a:moveTo>
                    <a:pt x="0" y="178181"/>
                  </a:moveTo>
                  <a:lnTo>
                    <a:pt x="6363" y="130807"/>
                  </a:lnTo>
                  <a:lnTo>
                    <a:pt x="24322" y="88241"/>
                  </a:lnTo>
                  <a:lnTo>
                    <a:pt x="52181" y="52181"/>
                  </a:lnTo>
                  <a:lnTo>
                    <a:pt x="88241" y="24322"/>
                  </a:lnTo>
                  <a:lnTo>
                    <a:pt x="130807" y="6363"/>
                  </a:lnTo>
                  <a:lnTo>
                    <a:pt x="178181" y="0"/>
                  </a:lnTo>
                  <a:lnTo>
                    <a:pt x="1906651" y="0"/>
                  </a:lnTo>
                  <a:lnTo>
                    <a:pt x="1954024" y="6363"/>
                  </a:lnTo>
                  <a:lnTo>
                    <a:pt x="1996590" y="24322"/>
                  </a:lnTo>
                  <a:lnTo>
                    <a:pt x="2032650" y="52181"/>
                  </a:lnTo>
                  <a:lnTo>
                    <a:pt x="2060509" y="88241"/>
                  </a:lnTo>
                  <a:lnTo>
                    <a:pt x="2078468" y="130807"/>
                  </a:lnTo>
                  <a:lnTo>
                    <a:pt x="2084832" y="178181"/>
                  </a:lnTo>
                  <a:lnTo>
                    <a:pt x="2084832" y="2565019"/>
                  </a:lnTo>
                  <a:lnTo>
                    <a:pt x="2078468" y="2612392"/>
                  </a:lnTo>
                  <a:lnTo>
                    <a:pt x="2060509" y="2654958"/>
                  </a:lnTo>
                  <a:lnTo>
                    <a:pt x="2032650" y="2691018"/>
                  </a:lnTo>
                  <a:lnTo>
                    <a:pt x="1996590" y="2718877"/>
                  </a:lnTo>
                  <a:lnTo>
                    <a:pt x="1954024" y="2736836"/>
                  </a:lnTo>
                  <a:lnTo>
                    <a:pt x="1906651" y="2743200"/>
                  </a:lnTo>
                  <a:lnTo>
                    <a:pt x="178181" y="2743200"/>
                  </a:lnTo>
                  <a:lnTo>
                    <a:pt x="130807" y="2736836"/>
                  </a:lnTo>
                  <a:lnTo>
                    <a:pt x="88241" y="2718877"/>
                  </a:lnTo>
                  <a:lnTo>
                    <a:pt x="52181" y="2691018"/>
                  </a:lnTo>
                  <a:lnTo>
                    <a:pt x="24322" y="2654958"/>
                  </a:lnTo>
                  <a:lnTo>
                    <a:pt x="6363" y="2612392"/>
                  </a:lnTo>
                  <a:lnTo>
                    <a:pt x="0" y="2565019"/>
                  </a:lnTo>
                  <a:lnTo>
                    <a:pt x="0" y="178181"/>
                  </a:lnTo>
                  <a:close/>
                </a:path>
              </a:pathLst>
            </a:custGeom>
            <a:ln w="12700">
              <a:solidFill>
                <a:srgbClr val="2C8597"/>
              </a:solidFill>
            </a:ln>
          </p:spPr>
          <p:txBody>
            <a:bodyPr wrap="square" lIns="0" tIns="0" rIns="0" bIns="0" rtlCol="0"/>
            <a:lstStyle/>
            <a:p>
              <a:endParaRPr/>
            </a:p>
          </p:txBody>
        </p:sp>
      </p:grpSp>
      <p:grpSp>
        <p:nvGrpSpPr>
          <p:cNvPr id="21" name="object 12"/>
          <p:cNvGrpSpPr/>
          <p:nvPr/>
        </p:nvGrpSpPr>
        <p:grpSpPr>
          <a:xfrm>
            <a:off x="1765935" y="2870835"/>
            <a:ext cx="2098040" cy="3444875"/>
            <a:chOff x="242061" y="2838957"/>
            <a:chExt cx="2098040" cy="2755900"/>
          </a:xfrm>
        </p:grpSpPr>
        <p:sp>
          <p:nvSpPr>
            <p:cNvPr id="22" name="object 13"/>
            <p:cNvSpPr/>
            <p:nvPr/>
          </p:nvSpPr>
          <p:spPr>
            <a:xfrm>
              <a:off x="248411" y="2845307"/>
              <a:ext cx="2085339" cy="2743200"/>
            </a:xfrm>
            <a:custGeom>
              <a:avLst/>
              <a:gdLst/>
              <a:ahLst/>
              <a:cxnLst/>
              <a:rect l="l" t="t" r="r" b="b"/>
              <a:pathLst>
                <a:path w="2085339" h="2743200">
                  <a:moveTo>
                    <a:pt x="1906651" y="0"/>
                  </a:moveTo>
                  <a:lnTo>
                    <a:pt x="178193" y="0"/>
                  </a:lnTo>
                  <a:lnTo>
                    <a:pt x="130823" y="6363"/>
                  </a:lnTo>
                  <a:lnTo>
                    <a:pt x="88256" y="24322"/>
                  </a:lnTo>
                  <a:lnTo>
                    <a:pt x="52192" y="52181"/>
                  </a:lnTo>
                  <a:lnTo>
                    <a:pt x="24328" y="88241"/>
                  </a:lnTo>
                  <a:lnTo>
                    <a:pt x="6365" y="130807"/>
                  </a:lnTo>
                  <a:lnTo>
                    <a:pt x="0" y="178180"/>
                  </a:lnTo>
                  <a:lnTo>
                    <a:pt x="0" y="2565018"/>
                  </a:lnTo>
                  <a:lnTo>
                    <a:pt x="6365" y="2612392"/>
                  </a:lnTo>
                  <a:lnTo>
                    <a:pt x="24328" y="2654958"/>
                  </a:lnTo>
                  <a:lnTo>
                    <a:pt x="52192" y="2691018"/>
                  </a:lnTo>
                  <a:lnTo>
                    <a:pt x="88256" y="2718877"/>
                  </a:lnTo>
                  <a:lnTo>
                    <a:pt x="130823" y="2736836"/>
                  </a:lnTo>
                  <a:lnTo>
                    <a:pt x="178193" y="2743200"/>
                  </a:lnTo>
                  <a:lnTo>
                    <a:pt x="1906651" y="2743200"/>
                  </a:lnTo>
                  <a:lnTo>
                    <a:pt x="1954024" y="2736836"/>
                  </a:lnTo>
                  <a:lnTo>
                    <a:pt x="1996590" y="2718877"/>
                  </a:lnTo>
                  <a:lnTo>
                    <a:pt x="2032650" y="2691018"/>
                  </a:lnTo>
                  <a:lnTo>
                    <a:pt x="2060509" y="2654958"/>
                  </a:lnTo>
                  <a:lnTo>
                    <a:pt x="2078468" y="2612392"/>
                  </a:lnTo>
                  <a:lnTo>
                    <a:pt x="2084832" y="2565018"/>
                  </a:lnTo>
                  <a:lnTo>
                    <a:pt x="2084832" y="178180"/>
                  </a:lnTo>
                  <a:lnTo>
                    <a:pt x="2078468" y="130807"/>
                  </a:lnTo>
                  <a:lnTo>
                    <a:pt x="2060509" y="88241"/>
                  </a:lnTo>
                  <a:lnTo>
                    <a:pt x="2032650" y="52181"/>
                  </a:lnTo>
                  <a:lnTo>
                    <a:pt x="1996590" y="24322"/>
                  </a:lnTo>
                  <a:lnTo>
                    <a:pt x="1954024" y="6363"/>
                  </a:lnTo>
                  <a:lnTo>
                    <a:pt x="1906651" y="0"/>
                  </a:lnTo>
                  <a:close/>
                </a:path>
              </a:pathLst>
            </a:custGeom>
            <a:solidFill>
              <a:srgbClr val="D4EDF6"/>
            </a:solidFill>
          </p:spPr>
          <p:txBody>
            <a:bodyPr wrap="square" lIns="0" tIns="0" rIns="0" bIns="0" rtlCol="0"/>
            <a:lstStyle/>
            <a:p>
              <a:endParaRPr/>
            </a:p>
          </p:txBody>
        </p:sp>
        <p:sp>
          <p:nvSpPr>
            <p:cNvPr id="23" name="object 14"/>
            <p:cNvSpPr/>
            <p:nvPr/>
          </p:nvSpPr>
          <p:spPr>
            <a:xfrm>
              <a:off x="248411" y="2845307"/>
              <a:ext cx="2085339" cy="2743200"/>
            </a:xfrm>
            <a:custGeom>
              <a:avLst/>
              <a:gdLst/>
              <a:ahLst/>
              <a:cxnLst/>
              <a:rect l="l" t="t" r="r" b="b"/>
              <a:pathLst>
                <a:path w="2085339" h="2743200">
                  <a:moveTo>
                    <a:pt x="0" y="178180"/>
                  </a:moveTo>
                  <a:lnTo>
                    <a:pt x="6365" y="130807"/>
                  </a:lnTo>
                  <a:lnTo>
                    <a:pt x="24328" y="88241"/>
                  </a:lnTo>
                  <a:lnTo>
                    <a:pt x="52192" y="52181"/>
                  </a:lnTo>
                  <a:lnTo>
                    <a:pt x="88256" y="24322"/>
                  </a:lnTo>
                  <a:lnTo>
                    <a:pt x="130823" y="6363"/>
                  </a:lnTo>
                  <a:lnTo>
                    <a:pt x="178193" y="0"/>
                  </a:lnTo>
                  <a:lnTo>
                    <a:pt x="1906651" y="0"/>
                  </a:lnTo>
                  <a:lnTo>
                    <a:pt x="1954024" y="6363"/>
                  </a:lnTo>
                  <a:lnTo>
                    <a:pt x="1996590" y="24322"/>
                  </a:lnTo>
                  <a:lnTo>
                    <a:pt x="2032650" y="52181"/>
                  </a:lnTo>
                  <a:lnTo>
                    <a:pt x="2060509" y="88241"/>
                  </a:lnTo>
                  <a:lnTo>
                    <a:pt x="2078468" y="130807"/>
                  </a:lnTo>
                  <a:lnTo>
                    <a:pt x="2084832" y="178180"/>
                  </a:lnTo>
                  <a:lnTo>
                    <a:pt x="2084832" y="2565018"/>
                  </a:lnTo>
                  <a:lnTo>
                    <a:pt x="2078468" y="2612392"/>
                  </a:lnTo>
                  <a:lnTo>
                    <a:pt x="2060509" y="2654958"/>
                  </a:lnTo>
                  <a:lnTo>
                    <a:pt x="2032650" y="2691018"/>
                  </a:lnTo>
                  <a:lnTo>
                    <a:pt x="1996590" y="2718877"/>
                  </a:lnTo>
                  <a:lnTo>
                    <a:pt x="1954024" y="2736836"/>
                  </a:lnTo>
                  <a:lnTo>
                    <a:pt x="1906651" y="2743200"/>
                  </a:lnTo>
                  <a:lnTo>
                    <a:pt x="178193" y="2743200"/>
                  </a:lnTo>
                  <a:lnTo>
                    <a:pt x="130823" y="2736836"/>
                  </a:lnTo>
                  <a:lnTo>
                    <a:pt x="88256" y="2718877"/>
                  </a:lnTo>
                  <a:lnTo>
                    <a:pt x="52192" y="2691018"/>
                  </a:lnTo>
                  <a:lnTo>
                    <a:pt x="24328" y="2654958"/>
                  </a:lnTo>
                  <a:lnTo>
                    <a:pt x="6365" y="2612392"/>
                  </a:lnTo>
                  <a:lnTo>
                    <a:pt x="0" y="2565018"/>
                  </a:lnTo>
                  <a:lnTo>
                    <a:pt x="0" y="178180"/>
                  </a:lnTo>
                  <a:close/>
                </a:path>
              </a:pathLst>
            </a:custGeom>
            <a:ln w="12699">
              <a:solidFill>
                <a:srgbClr val="2C8597"/>
              </a:solidFill>
            </a:ln>
          </p:spPr>
          <p:txBody>
            <a:bodyPr wrap="square" lIns="0" tIns="0" rIns="0" bIns="0" rtlCol="0"/>
            <a:lstStyle/>
            <a:p>
              <a:endParaRPr/>
            </a:p>
          </p:txBody>
        </p:sp>
      </p:grpSp>
      <p:sp>
        <p:nvSpPr>
          <p:cNvPr id="24" name="object 16"/>
          <p:cNvSpPr/>
          <p:nvPr/>
        </p:nvSpPr>
        <p:spPr>
          <a:xfrm>
            <a:off x="3926638" y="1757045"/>
            <a:ext cx="6638059" cy="951230"/>
          </a:xfrm>
          <a:custGeom>
            <a:avLst/>
            <a:gdLst/>
            <a:ahLst/>
            <a:cxnLst/>
            <a:rect l="l" t="t" r="r" b="b"/>
            <a:pathLst>
              <a:path w="7301865" h="951230">
                <a:moveTo>
                  <a:pt x="2485644" y="475488"/>
                </a:moveTo>
                <a:lnTo>
                  <a:pt x="1857629" y="0"/>
                </a:lnTo>
                <a:lnTo>
                  <a:pt x="1857629" y="237744"/>
                </a:lnTo>
                <a:lnTo>
                  <a:pt x="0" y="237744"/>
                </a:lnTo>
                <a:lnTo>
                  <a:pt x="313944" y="475488"/>
                </a:lnTo>
                <a:lnTo>
                  <a:pt x="0" y="713232"/>
                </a:lnTo>
                <a:lnTo>
                  <a:pt x="1857629" y="713232"/>
                </a:lnTo>
                <a:lnTo>
                  <a:pt x="1857629" y="950976"/>
                </a:lnTo>
                <a:lnTo>
                  <a:pt x="2485644" y="475488"/>
                </a:lnTo>
                <a:close/>
              </a:path>
              <a:path w="7301865" h="951230">
                <a:moveTo>
                  <a:pt x="4893564" y="475488"/>
                </a:moveTo>
                <a:lnTo>
                  <a:pt x="4265549" y="0"/>
                </a:lnTo>
                <a:lnTo>
                  <a:pt x="4265549" y="237744"/>
                </a:lnTo>
                <a:lnTo>
                  <a:pt x="2407920" y="237744"/>
                </a:lnTo>
                <a:lnTo>
                  <a:pt x="2721864" y="475488"/>
                </a:lnTo>
                <a:lnTo>
                  <a:pt x="2407920" y="713232"/>
                </a:lnTo>
                <a:lnTo>
                  <a:pt x="4265549" y="713232"/>
                </a:lnTo>
                <a:lnTo>
                  <a:pt x="4265549" y="950976"/>
                </a:lnTo>
                <a:lnTo>
                  <a:pt x="4893564" y="475488"/>
                </a:lnTo>
                <a:close/>
              </a:path>
              <a:path w="7301865" h="951230">
                <a:moveTo>
                  <a:pt x="7301484" y="475488"/>
                </a:moveTo>
                <a:lnTo>
                  <a:pt x="6664960" y="0"/>
                </a:lnTo>
                <a:lnTo>
                  <a:pt x="6664960" y="237744"/>
                </a:lnTo>
                <a:lnTo>
                  <a:pt x="4818888" y="237744"/>
                </a:lnTo>
                <a:lnTo>
                  <a:pt x="5137150" y="475488"/>
                </a:lnTo>
                <a:lnTo>
                  <a:pt x="4818888" y="713232"/>
                </a:lnTo>
                <a:lnTo>
                  <a:pt x="6664960" y="713232"/>
                </a:lnTo>
                <a:lnTo>
                  <a:pt x="6664960" y="950976"/>
                </a:lnTo>
                <a:lnTo>
                  <a:pt x="7301484" y="475488"/>
                </a:lnTo>
                <a:close/>
              </a:path>
            </a:pathLst>
          </a:custGeom>
          <a:solidFill>
            <a:srgbClr val="2576B6"/>
          </a:solidFill>
        </p:spPr>
        <p:txBody>
          <a:bodyPr wrap="square" lIns="0" tIns="0" rIns="0" bIns="0" rtlCol="0"/>
          <a:lstStyle/>
          <a:p>
            <a:endParaRPr/>
          </a:p>
        </p:txBody>
      </p:sp>
      <p:sp>
        <p:nvSpPr>
          <p:cNvPr id="25" name="object 17"/>
          <p:cNvSpPr txBox="1"/>
          <p:nvPr/>
        </p:nvSpPr>
        <p:spPr>
          <a:xfrm>
            <a:off x="1850390" y="3035935"/>
            <a:ext cx="1800860" cy="3149600"/>
          </a:xfrm>
          <a:prstGeom prst="rect">
            <a:avLst/>
          </a:prstGeom>
        </p:spPr>
        <p:txBody>
          <a:bodyPr vert="horz" wrap="square" lIns="0" tIns="17780" rIns="0" bIns="0" rtlCol="0">
            <a:noAutofit/>
          </a:bodyPr>
          <a:lstStyle/>
          <a:p>
            <a:pPr marL="105410" marR="622300" indent="-93345">
              <a:lnSpc>
                <a:spcPts val="1370"/>
              </a:lnSpc>
              <a:spcBef>
                <a:spcPts val="140"/>
              </a:spcBef>
              <a:buChar char="•"/>
              <a:tabLst>
                <a:tab pos="105410" algn="l"/>
              </a:tabLst>
            </a:pPr>
            <a:r>
              <a:rPr lang="en-US" sz="1200" dirty="0">
                <a:solidFill>
                  <a:schemeClr val="tx1">
                    <a:lumMod val="85000"/>
                    <a:lumOff val="15000"/>
                  </a:schemeClr>
                </a:solidFill>
              </a:rPr>
              <a:t>Sales Campaign Management</a:t>
            </a:r>
          </a:p>
          <a:p>
            <a:pPr marL="105410" marR="203200" indent="-93345">
              <a:lnSpc>
                <a:spcPts val="1370"/>
              </a:lnSpc>
              <a:spcBef>
                <a:spcPts val="200"/>
              </a:spcBef>
              <a:buChar char="•"/>
              <a:tabLst>
                <a:tab pos="105410" algn="l"/>
              </a:tabLst>
            </a:pPr>
            <a:r>
              <a:rPr lang="en-US" sz="1200" dirty="0">
                <a:solidFill>
                  <a:schemeClr val="tx1">
                    <a:lumMod val="85000"/>
                    <a:lumOff val="15000"/>
                  </a:schemeClr>
                </a:solidFill>
              </a:rPr>
              <a:t>Inbound and Outbound Sales Support</a:t>
            </a:r>
          </a:p>
          <a:p>
            <a:pPr marL="105410" marR="38100" indent="-93345">
              <a:lnSpc>
                <a:spcPts val="1360"/>
              </a:lnSpc>
              <a:spcBef>
                <a:spcPts val="210"/>
              </a:spcBef>
              <a:buChar char="•"/>
              <a:tabLst>
                <a:tab pos="105410" algn="l"/>
              </a:tabLst>
            </a:pPr>
            <a:r>
              <a:rPr lang="en-US" sz="1200" dirty="0">
                <a:solidFill>
                  <a:schemeClr val="tx1">
                    <a:lumMod val="85000"/>
                    <a:lumOff val="15000"/>
                  </a:schemeClr>
                </a:solidFill>
              </a:rPr>
              <a:t>Relationship Building with Decision Maker</a:t>
            </a:r>
          </a:p>
          <a:p>
            <a:pPr marL="105410" indent="-92710">
              <a:lnSpc>
                <a:spcPct val="100000"/>
              </a:lnSpc>
              <a:spcBef>
                <a:spcPts val="145"/>
              </a:spcBef>
              <a:buChar char="•"/>
              <a:tabLst>
                <a:tab pos="105410" algn="l"/>
              </a:tabLst>
            </a:pPr>
            <a:r>
              <a:rPr lang="en-US" sz="1200" dirty="0">
                <a:solidFill>
                  <a:schemeClr val="tx1">
                    <a:lumMod val="85000"/>
                    <a:lumOff val="15000"/>
                  </a:schemeClr>
                </a:solidFill>
              </a:rPr>
              <a:t>Take Information to Quote</a:t>
            </a:r>
          </a:p>
          <a:p>
            <a:pPr marL="105410" indent="-92710">
              <a:lnSpc>
                <a:spcPct val="100000"/>
              </a:lnSpc>
              <a:spcBef>
                <a:spcPts val="195"/>
              </a:spcBef>
              <a:buChar char="•"/>
              <a:tabLst>
                <a:tab pos="105410" algn="l"/>
              </a:tabLst>
            </a:pPr>
            <a:r>
              <a:rPr lang="en-US" sz="1200" dirty="0">
                <a:solidFill>
                  <a:schemeClr val="tx1">
                    <a:lumMod val="85000"/>
                    <a:lumOff val="15000"/>
                  </a:schemeClr>
                </a:solidFill>
              </a:rPr>
              <a:t>Quote</a:t>
            </a:r>
          </a:p>
          <a:p>
            <a:pPr marL="105410" marR="324485" indent="-93345">
              <a:lnSpc>
                <a:spcPts val="1370"/>
              </a:lnSpc>
              <a:spcBef>
                <a:spcPts val="250"/>
              </a:spcBef>
              <a:buChar char="•"/>
              <a:tabLst>
                <a:tab pos="105410" algn="l"/>
              </a:tabLst>
            </a:pPr>
            <a:r>
              <a:rPr lang="en-US" sz="1200" dirty="0">
                <a:solidFill>
                  <a:schemeClr val="tx1">
                    <a:lumMod val="85000"/>
                    <a:lumOff val="15000"/>
                  </a:schemeClr>
                </a:solidFill>
              </a:rPr>
              <a:t>Negotiate and Reach Agreement</a:t>
            </a:r>
          </a:p>
          <a:p>
            <a:pPr marL="105410" indent="-92710">
              <a:lnSpc>
                <a:spcPct val="100000"/>
              </a:lnSpc>
              <a:spcBef>
                <a:spcPts val="145"/>
              </a:spcBef>
              <a:buChar char="•"/>
              <a:tabLst>
                <a:tab pos="105410" algn="l"/>
              </a:tabLst>
            </a:pPr>
            <a:r>
              <a:rPr lang="en-US" sz="1200" dirty="0">
                <a:solidFill>
                  <a:schemeClr val="tx1">
                    <a:lumMod val="85000"/>
                    <a:lumOff val="15000"/>
                  </a:schemeClr>
                </a:solidFill>
              </a:rPr>
              <a:t>Quote Acceptance</a:t>
            </a:r>
          </a:p>
          <a:p>
            <a:pPr marL="105410" indent="-92710">
              <a:lnSpc>
                <a:spcPct val="100000"/>
              </a:lnSpc>
              <a:spcBef>
                <a:spcPts val="190"/>
              </a:spcBef>
              <a:buChar char="•"/>
              <a:tabLst>
                <a:tab pos="105410" algn="l"/>
              </a:tabLst>
            </a:pPr>
            <a:r>
              <a:rPr lang="en-US" sz="1200" dirty="0">
                <a:solidFill>
                  <a:schemeClr val="tx1">
                    <a:lumMod val="85000"/>
                    <a:lumOff val="15000"/>
                  </a:schemeClr>
                </a:solidFill>
              </a:rPr>
              <a:t>Application Completed</a:t>
            </a:r>
          </a:p>
          <a:p>
            <a:pPr marL="105410" indent="-92710">
              <a:lnSpc>
                <a:spcPct val="100000"/>
              </a:lnSpc>
              <a:spcBef>
                <a:spcPts val="180"/>
              </a:spcBef>
              <a:buChar char="•"/>
              <a:tabLst>
                <a:tab pos="105410" algn="l"/>
              </a:tabLst>
            </a:pPr>
            <a:r>
              <a:rPr lang="en-US" sz="1200" dirty="0">
                <a:solidFill>
                  <a:schemeClr val="tx1">
                    <a:lumMod val="85000"/>
                    <a:lumOff val="15000"/>
                  </a:schemeClr>
                </a:solidFill>
              </a:rPr>
              <a:t>Cross Sell/Up Sell</a:t>
            </a:r>
          </a:p>
        </p:txBody>
      </p:sp>
      <p:sp>
        <p:nvSpPr>
          <p:cNvPr id="26" name="object 18"/>
          <p:cNvSpPr txBox="1"/>
          <p:nvPr/>
        </p:nvSpPr>
        <p:spPr>
          <a:xfrm>
            <a:off x="4038600" y="3035935"/>
            <a:ext cx="1723390" cy="3031490"/>
          </a:xfrm>
          <a:prstGeom prst="rect">
            <a:avLst/>
          </a:prstGeom>
        </p:spPr>
        <p:txBody>
          <a:bodyPr vert="horz" wrap="square" lIns="0" tIns="17780" rIns="0" bIns="0" rtlCol="0">
            <a:noAutofit/>
          </a:bodyPr>
          <a:lstStyle/>
          <a:p>
            <a:pPr marL="105410" marR="91440" indent="-93345">
              <a:lnSpc>
                <a:spcPts val="1370"/>
              </a:lnSpc>
              <a:spcBef>
                <a:spcPts val="140"/>
              </a:spcBef>
              <a:buChar char="•"/>
              <a:tabLst>
                <a:tab pos="105410" algn="l"/>
              </a:tabLst>
            </a:pPr>
            <a:r>
              <a:rPr lang="en-US" sz="1150" dirty="0">
                <a:solidFill>
                  <a:schemeClr val="tx1">
                    <a:lumMod val="85000"/>
                    <a:lumOff val="15000"/>
                  </a:schemeClr>
                </a:solidFill>
              </a:rPr>
              <a:t>Application review and Documentation Check - KYC</a:t>
            </a:r>
          </a:p>
          <a:p>
            <a:pPr marL="105410" marR="32385" indent="-93345">
              <a:lnSpc>
                <a:spcPct val="99000"/>
              </a:lnSpc>
              <a:spcBef>
                <a:spcPts val="165"/>
              </a:spcBef>
              <a:buChar char="•"/>
              <a:tabLst>
                <a:tab pos="105410" algn="l"/>
              </a:tabLst>
            </a:pPr>
            <a:r>
              <a:rPr lang="en-US" sz="1150" dirty="0">
                <a:solidFill>
                  <a:schemeClr val="tx1">
                    <a:lumMod val="85000"/>
                    <a:lumOff val="15000"/>
                  </a:schemeClr>
                </a:solidFill>
              </a:rPr>
              <a:t>Coordinate for additional documents / complete Application Form</a:t>
            </a:r>
          </a:p>
          <a:p>
            <a:pPr marL="105410" marR="5080" indent="-93345">
              <a:lnSpc>
                <a:spcPts val="1370"/>
              </a:lnSpc>
              <a:spcBef>
                <a:spcPts val="245"/>
              </a:spcBef>
              <a:buChar char="•"/>
              <a:tabLst>
                <a:tab pos="105410" algn="l"/>
              </a:tabLst>
            </a:pPr>
            <a:r>
              <a:rPr lang="en-US" sz="1150" dirty="0">
                <a:solidFill>
                  <a:schemeClr val="tx1">
                    <a:lumMod val="85000"/>
                    <a:lumOff val="15000"/>
                  </a:schemeClr>
                </a:solidFill>
              </a:rPr>
              <a:t>Engage with and support Client stakeholders on decision making</a:t>
            </a:r>
          </a:p>
          <a:p>
            <a:pPr marL="105410" marR="85090" indent="-93345">
              <a:lnSpc>
                <a:spcPct val="99000"/>
              </a:lnSpc>
              <a:spcBef>
                <a:spcPts val="165"/>
              </a:spcBef>
              <a:buChar char="•"/>
              <a:tabLst>
                <a:tab pos="105410" algn="l"/>
              </a:tabLst>
            </a:pPr>
            <a:r>
              <a:rPr lang="en-US" sz="1150" dirty="0">
                <a:solidFill>
                  <a:schemeClr val="tx1">
                    <a:lumMod val="85000"/>
                    <a:lumOff val="15000"/>
                  </a:schemeClr>
                </a:solidFill>
              </a:rPr>
              <a:t>Confirmation on Acceptance / Decline of Insurance request</a:t>
            </a:r>
          </a:p>
          <a:p>
            <a:pPr marL="105410" indent="-92710">
              <a:lnSpc>
                <a:spcPct val="100000"/>
              </a:lnSpc>
              <a:spcBef>
                <a:spcPts val="190"/>
              </a:spcBef>
              <a:buChar char="•"/>
              <a:tabLst>
                <a:tab pos="105410" algn="l"/>
              </a:tabLst>
            </a:pPr>
            <a:r>
              <a:rPr lang="en-US" sz="1150" dirty="0">
                <a:solidFill>
                  <a:schemeClr val="tx1">
                    <a:lumMod val="85000"/>
                    <a:lumOff val="15000"/>
                  </a:schemeClr>
                </a:solidFill>
              </a:rPr>
              <a:t>Policy Issuance</a:t>
            </a:r>
          </a:p>
        </p:txBody>
      </p:sp>
      <p:sp>
        <p:nvSpPr>
          <p:cNvPr id="27" name="object 19"/>
          <p:cNvSpPr txBox="1"/>
          <p:nvPr/>
        </p:nvSpPr>
        <p:spPr>
          <a:xfrm>
            <a:off x="6096000" y="3067685"/>
            <a:ext cx="1901825" cy="2716530"/>
          </a:xfrm>
          <a:prstGeom prst="rect">
            <a:avLst/>
          </a:prstGeom>
        </p:spPr>
        <p:txBody>
          <a:bodyPr vert="horz" wrap="square" lIns="0" tIns="17780" rIns="0" bIns="0" rtlCol="0">
            <a:noAutofit/>
          </a:bodyPr>
          <a:lstStyle/>
          <a:p>
            <a:pPr marL="105410" marR="5080" indent="-93345" algn="l">
              <a:lnSpc>
                <a:spcPts val="1370"/>
              </a:lnSpc>
              <a:spcBef>
                <a:spcPts val="245"/>
              </a:spcBef>
              <a:buClrTx/>
              <a:buSzTx/>
              <a:buFontTx/>
              <a:buChar char="•"/>
              <a:tabLst>
                <a:tab pos="105410" algn="l"/>
              </a:tabLst>
            </a:pPr>
            <a:r>
              <a:rPr lang="en-US" sz="1200" dirty="0">
                <a:solidFill>
                  <a:schemeClr val="tx1">
                    <a:lumMod val="85000"/>
                    <a:lumOff val="15000"/>
                  </a:schemeClr>
                </a:solidFill>
              </a:rPr>
              <a:t>Customer Support for New and Existing Customers</a:t>
            </a:r>
          </a:p>
          <a:p>
            <a:pPr marL="105410" marR="5080" indent="-93345" algn="l">
              <a:lnSpc>
                <a:spcPts val="1370"/>
              </a:lnSpc>
              <a:spcBef>
                <a:spcPts val="245"/>
              </a:spcBef>
              <a:buClrTx/>
              <a:buSzTx/>
              <a:buFontTx/>
              <a:buChar char="•"/>
              <a:tabLst>
                <a:tab pos="105410" algn="l"/>
              </a:tabLst>
            </a:pPr>
            <a:r>
              <a:rPr lang="en-US" sz="1200" dirty="0">
                <a:solidFill>
                  <a:schemeClr val="tx1">
                    <a:lumMod val="85000"/>
                    <a:lumOff val="15000"/>
                  </a:schemeClr>
                </a:solidFill>
              </a:rPr>
              <a:t>Endorsements / Amendments</a:t>
            </a:r>
          </a:p>
          <a:p>
            <a:pPr marL="105410" marR="5080" indent="-93345" algn="l">
              <a:lnSpc>
                <a:spcPts val="1370"/>
              </a:lnSpc>
              <a:spcBef>
                <a:spcPts val="245"/>
              </a:spcBef>
              <a:buClrTx/>
              <a:buSzTx/>
              <a:buFontTx/>
              <a:buChar char="•"/>
              <a:tabLst>
                <a:tab pos="105410" algn="l"/>
              </a:tabLst>
            </a:pPr>
            <a:r>
              <a:rPr lang="en-US" sz="1200" dirty="0">
                <a:solidFill>
                  <a:schemeClr val="tx1">
                    <a:lumMod val="85000"/>
                    <a:lumOff val="15000"/>
                  </a:schemeClr>
                </a:solidFill>
              </a:rPr>
              <a:t>Customer Correspondence</a:t>
            </a:r>
          </a:p>
          <a:p>
            <a:pPr marL="105410" marR="5080" indent="-93345" algn="l">
              <a:lnSpc>
                <a:spcPts val="1370"/>
              </a:lnSpc>
              <a:spcBef>
                <a:spcPts val="245"/>
              </a:spcBef>
              <a:buClrTx/>
              <a:buSzTx/>
              <a:buFontTx/>
              <a:buChar char="•"/>
              <a:tabLst>
                <a:tab pos="105410" algn="l"/>
              </a:tabLst>
            </a:pPr>
            <a:r>
              <a:rPr lang="en-US" sz="1200" dirty="0">
                <a:solidFill>
                  <a:schemeClr val="tx1">
                    <a:lumMod val="85000"/>
                    <a:lumOff val="15000"/>
                  </a:schemeClr>
                </a:solidFill>
              </a:rPr>
              <a:t>Manual / Exception Processing</a:t>
            </a:r>
          </a:p>
          <a:p>
            <a:pPr marL="105410" marR="5080" indent="-93345" algn="l">
              <a:lnSpc>
                <a:spcPts val="1370"/>
              </a:lnSpc>
              <a:spcBef>
                <a:spcPts val="245"/>
              </a:spcBef>
              <a:buClrTx/>
              <a:buSzTx/>
              <a:buFontTx/>
              <a:buChar char="•"/>
              <a:tabLst>
                <a:tab pos="105410" algn="l"/>
              </a:tabLst>
            </a:pPr>
            <a:r>
              <a:rPr lang="en-US" sz="1200" dirty="0">
                <a:solidFill>
                  <a:schemeClr val="tx1">
                    <a:lumMod val="85000"/>
                    <a:lumOff val="15000"/>
                  </a:schemeClr>
                </a:solidFill>
              </a:rPr>
              <a:t>Retention Process</a:t>
            </a:r>
          </a:p>
          <a:p>
            <a:pPr marL="105410" marR="5080" indent="-93345" algn="l">
              <a:lnSpc>
                <a:spcPts val="1370"/>
              </a:lnSpc>
              <a:spcBef>
                <a:spcPts val="245"/>
              </a:spcBef>
              <a:buClrTx/>
              <a:buSzTx/>
              <a:buFontTx/>
              <a:buChar char="•"/>
              <a:tabLst>
                <a:tab pos="105410" algn="l"/>
              </a:tabLst>
            </a:pPr>
            <a:r>
              <a:rPr lang="en-US" sz="1200" dirty="0">
                <a:solidFill>
                  <a:schemeClr val="tx1">
                    <a:lumMod val="85000"/>
                    <a:lumOff val="15000"/>
                  </a:schemeClr>
                </a:solidFill>
              </a:rPr>
              <a:t>Coordination for Revised Quotes and Policies</a:t>
            </a:r>
          </a:p>
          <a:p>
            <a:pPr marL="105410" indent="-92710">
              <a:lnSpc>
                <a:spcPct val="100000"/>
              </a:lnSpc>
              <a:spcBef>
                <a:spcPts val="145"/>
              </a:spcBef>
              <a:buChar char="•"/>
              <a:tabLst>
                <a:tab pos="105410" algn="l"/>
              </a:tabLst>
            </a:pPr>
            <a:r>
              <a:rPr lang="en-US" sz="1200" dirty="0">
                <a:solidFill>
                  <a:schemeClr val="tx1">
                    <a:lumMod val="85000"/>
                    <a:lumOff val="15000"/>
                  </a:schemeClr>
                </a:solidFill>
              </a:rPr>
              <a:t>Renewal Policy Issuance</a:t>
            </a:r>
          </a:p>
        </p:txBody>
      </p:sp>
      <p:sp>
        <p:nvSpPr>
          <p:cNvPr id="28" name="object 20"/>
          <p:cNvSpPr txBox="1"/>
          <p:nvPr/>
        </p:nvSpPr>
        <p:spPr>
          <a:xfrm>
            <a:off x="8153400" y="3067050"/>
            <a:ext cx="1924685" cy="2765425"/>
          </a:xfrm>
          <a:prstGeom prst="rect">
            <a:avLst/>
          </a:prstGeom>
        </p:spPr>
        <p:txBody>
          <a:bodyPr vert="horz" wrap="square" lIns="0" tIns="37465" rIns="0" bIns="0" rtlCol="0">
            <a:noAutofit/>
          </a:bodyPr>
          <a:lstStyle/>
          <a:p>
            <a:pPr marL="105410" indent="-92710" algn="l">
              <a:lnSpc>
                <a:spcPct val="100000"/>
              </a:lnSpc>
              <a:spcBef>
                <a:spcPts val="135"/>
              </a:spcBef>
              <a:buClrTx/>
              <a:buSzTx/>
              <a:buFontTx/>
              <a:buChar char="•"/>
              <a:tabLst>
                <a:tab pos="105410" algn="l"/>
              </a:tabLst>
            </a:pPr>
            <a:r>
              <a:rPr lang="en-US" sz="1200" dirty="0">
                <a:solidFill>
                  <a:schemeClr val="tx1">
                    <a:lumMod val="85000"/>
                    <a:lumOff val="15000"/>
                  </a:schemeClr>
                </a:solidFill>
              </a:rPr>
              <a:t>First Notice of Claim</a:t>
            </a:r>
          </a:p>
          <a:p>
            <a:pPr marL="105410" indent="-92710" algn="l">
              <a:lnSpc>
                <a:spcPct val="100000"/>
              </a:lnSpc>
              <a:spcBef>
                <a:spcPts val="135"/>
              </a:spcBef>
              <a:buClrTx/>
              <a:buSzTx/>
              <a:buFontTx/>
              <a:buChar char="•"/>
              <a:tabLst>
                <a:tab pos="105410" algn="l"/>
              </a:tabLst>
            </a:pPr>
            <a:r>
              <a:rPr lang="en-US" sz="1200" dirty="0">
                <a:solidFill>
                  <a:schemeClr val="tx1">
                    <a:lumMod val="85000"/>
                    <a:lumOff val="15000"/>
                  </a:schemeClr>
                </a:solidFill>
              </a:rPr>
              <a:t>Coverage Verification and Claims Registration</a:t>
            </a:r>
          </a:p>
          <a:p>
            <a:pPr marL="105410" indent="-92710" algn="l">
              <a:lnSpc>
                <a:spcPct val="100000"/>
              </a:lnSpc>
              <a:spcBef>
                <a:spcPts val="135"/>
              </a:spcBef>
              <a:buClrTx/>
              <a:buSzTx/>
              <a:buFontTx/>
              <a:buChar char="•"/>
              <a:tabLst>
                <a:tab pos="105410" algn="l"/>
              </a:tabLst>
            </a:pPr>
            <a:r>
              <a:rPr lang="en-US" sz="1200" dirty="0">
                <a:solidFill>
                  <a:schemeClr val="tx1">
                    <a:lumMod val="85000"/>
                    <a:lumOff val="15000"/>
                  </a:schemeClr>
                </a:solidFill>
              </a:rPr>
              <a:t>Claims Review and Decision Making</a:t>
            </a:r>
          </a:p>
          <a:p>
            <a:pPr marL="105410" indent="-92710" algn="l">
              <a:lnSpc>
                <a:spcPct val="100000"/>
              </a:lnSpc>
              <a:spcBef>
                <a:spcPts val="135"/>
              </a:spcBef>
              <a:buClrTx/>
              <a:buSzTx/>
              <a:buFontTx/>
              <a:buChar char="•"/>
              <a:tabLst>
                <a:tab pos="105410" algn="l"/>
              </a:tabLst>
            </a:pPr>
            <a:r>
              <a:rPr lang="en-US" sz="1200" dirty="0">
                <a:solidFill>
                  <a:schemeClr val="tx1">
                    <a:lumMod val="85000"/>
                    <a:lumOff val="15000"/>
                  </a:schemeClr>
                </a:solidFill>
              </a:rPr>
              <a:t>Setting-up Reserve Process</a:t>
            </a:r>
          </a:p>
          <a:p>
            <a:pPr marL="105410" indent="-92710" algn="l">
              <a:lnSpc>
                <a:spcPct val="100000"/>
              </a:lnSpc>
              <a:spcBef>
                <a:spcPts val="135"/>
              </a:spcBef>
              <a:buClrTx/>
              <a:buSzTx/>
              <a:buFontTx/>
              <a:buChar char="•"/>
              <a:tabLst>
                <a:tab pos="105410" algn="l"/>
              </a:tabLst>
            </a:pPr>
            <a:r>
              <a:rPr lang="en-US" sz="1200" dirty="0">
                <a:solidFill>
                  <a:schemeClr val="tx1">
                    <a:lumMod val="85000"/>
                    <a:lumOff val="15000"/>
                  </a:schemeClr>
                </a:solidFill>
              </a:rPr>
              <a:t>Assign Repair Garage &amp;</a:t>
            </a:r>
          </a:p>
          <a:p>
            <a:pPr marL="105410" indent="-92710" algn="l">
              <a:lnSpc>
                <a:spcPct val="100000"/>
              </a:lnSpc>
              <a:spcBef>
                <a:spcPts val="135"/>
              </a:spcBef>
              <a:buClrTx/>
              <a:buSzTx/>
              <a:buFontTx/>
              <a:buChar char="•"/>
              <a:tabLst>
                <a:tab pos="105410" algn="l"/>
              </a:tabLst>
            </a:pPr>
            <a:r>
              <a:rPr lang="en-US" sz="1200" dirty="0">
                <a:solidFill>
                  <a:schemeClr val="tx1">
                    <a:lumMod val="85000"/>
                    <a:lumOff val="15000"/>
                  </a:schemeClr>
                </a:solidFill>
              </a:rPr>
              <a:t>Field Adjuster</a:t>
            </a:r>
          </a:p>
          <a:p>
            <a:pPr marL="105410" indent="-92710" algn="l">
              <a:lnSpc>
                <a:spcPct val="100000"/>
              </a:lnSpc>
              <a:spcBef>
                <a:spcPts val="135"/>
              </a:spcBef>
              <a:buClrTx/>
              <a:buSzTx/>
              <a:buFontTx/>
              <a:buChar char="•"/>
              <a:tabLst>
                <a:tab pos="105410" algn="l"/>
              </a:tabLst>
            </a:pPr>
            <a:r>
              <a:rPr lang="en-US" sz="1200" dirty="0">
                <a:solidFill>
                  <a:schemeClr val="tx1">
                    <a:lumMod val="85000"/>
                    <a:lumOff val="15000"/>
                  </a:schemeClr>
                </a:solidFill>
              </a:rPr>
              <a:t>Confirmation of processing through Work Orders</a:t>
            </a:r>
          </a:p>
          <a:p>
            <a:pPr marL="105410" indent="-92710">
              <a:lnSpc>
                <a:spcPct val="100000"/>
              </a:lnSpc>
              <a:spcBef>
                <a:spcPts val="145"/>
              </a:spcBef>
              <a:buChar char="•"/>
              <a:tabLst>
                <a:tab pos="105410" algn="l"/>
              </a:tabLst>
            </a:pPr>
            <a:r>
              <a:rPr lang="en-US" sz="1200" dirty="0">
                <a:solidFill>
                  <a:schemeClr val="tx1">
                    <a:lumMod val="85000"/>
                    <a:lumOff val="15000"/>
                  </a:schemeClr>
                </a:solidFill>
              </a:rPr>
              <a:t>Claims settlement</a:t>
            </a:r>
          </a:p>
        </p:txBody>
      </p:sp>
      <p:sp>
        <p:nvSpPr>
          <p:cNvPr id="29" name="object 21"/>
          <p:cNvSpPr txBox="1"/>
          <p:nvPr/>
        </p:nvSpPr>
        <p:spPr>
          <a:xfrm>
            <a:off x="2161886" y="1982344"/>
            <a:ext cx="1495714" cy="382270"/>
          </a:xfrm>
          <a:prstGeom prst="rect">
            <a:avLst/>
          </a:prstGeom>
        </p:spPr>
        <p:txBody>
          <a:bodyPr vert="horz" wrap="square" lIns="0" tIns="13335" rIns="0" bIns="0" rtlCol="0">
            <a:spAutoFit/>
          </a:bodyPr>
          <a:lstStyle/>
          <a:p>
            <a:pPr marL="511175" marR="5080" indent="-499110">
              <a:lnSpc>
                <a:spcPct val="100000"/>
              </a:lnSpc>
              <a:spcBef>
                <a:spcPts val="105"/>
              </a:spcBef>
            </a:pPr>
            <a:r>
              <a:rPr lang="en-US" sz="1200" dirty="0">
                <a:solidFill>
                  <a:schemeClr val="bg1"/>
                </a:solidFill>
              </a:rPr>
              <a:t>Pre-Sales and Sales </a:t>
            </a:r>
            <a:endParaRPr sz="1400" dirty="0">
              <a:latin typeface="Arial MT"/>
              <a:cs typeface="Arial MT"/>
            </a:endParaRPr>
          </a:p>
        </p:txBody>
      </p:sp>
      <p:sp>
        <p:nvSpPr>
          <p:cNvPr id="30" name="object 22"/>
          <p:cNvSpPr txBox="1"/>
          <p:nvPr/>
        </p:nvSpPr>
        <p:spPr>
          <a:xfrm>
            <a:off x="4184015" y="1998345"/>
            <a:ext cx="1912620" cy="438785"/>
          </a:xfrm>
          <a:prstGeom prst="rect">
            <a:avLst/>
          </a:prstGeom>
        </p:spPr>
        <p:txBody>
          <a:bodyPr vert="horz" wrap="square" lIns="0" tIns="13335" rIns="0" bIns="0" rtlCol="0">
            <a:noAutofit/>
          </a:bodyPr>
          <a:lstStyle/>
          <a:p>
            <a:pPr algn="ctr">
              <a:lnSpc>
                <a:spcPct val="100000"/>
              </a:lnSpc>
              <a:spcBef>
                <a:spcPts val="105"/>
              </a:spcBef>
            </a:pPr>
            <a:r>
              <a:rPr lang="en-US" sz="1200" dirty="0">
                <a:solidFill>
                  <a:schemeClr val="bg1"/>
                </a:solidFill>
              </a:rPr>
              <a:t>New Business</a:t>
            </a:r>
          </a:p>
          <a:p>
            <a:pPr algn="ctr">
              <a:lnSpc>
                <a:spcPct val="100000"/>
              </a:lnSpc>
            </a:pPr>
            <a:r>
              <a:rPr lang="en-US" sz="1200" dirty="0">
                <a:solidFill>
                  <a:schemeClr val="bg1"/>
                </a:solidFill>
              </a:rPr>
              <a:t>On-Boarding &amp; Support</a:t>
            </a:r>
            <a:endParaRPr sz="1400" dirty="0">
              <a:latin typeface="Arial MT"/>
              <a:cs typeface="Arial MT"/>
            </a:endParaRPr>
          </a:p>
        </p:txBody>
      </p:sp>
      <p:sp>
        <p:nvSpPr>
          <p:cNvPr id="31" name="object 23"/>
          <p:cNvSpPr txBox="1"/>
          <p:nvPr/>
        </p:nvSpPr>
        <p:spPr>
          <a:xfrm>
            <a:off x="6557645" y="2030095"/>
            <a:ext cx="1271270" cy="76200"/>
          </a:xfrm>
          <a:prstGeom prst="rect">
            <a:avLst/>
          </a:prstGeom>
        </p:spPr>
        <p:txBody>
          <a:bodyPr vert="horz" wrap="square" lIns="0" tIns="13335" rIns="0" bIns="0" rtlCol="0">
            <a:noAutofit/>
          </a:bodyPr>
          <a:lstStyle/>
          <a:p>
            <a:pPr marL="97790" marR="5080" indent="-85725">
              <a:lnSpc>
                <a:spcPct val="100000"/>
              </a:lnSpc>
              <a:spcBef>
                <a:spcPts val="105"/>
              </a:spcBef>
            </a:pPr>
            <a:r>
              <a:rPr lang="en-US" sz="1200" dirty="0">
                <a:solidFill>
                  <a:schemeClr val="bg1"/>
                </a:solidFill>
              </a:rPr>
              <a:t>Policy Services </a:t>
            </a:r>
            <a:endParaRPr sz="1400">
              <a:latin typeface="Arial MT"/>
              <a:cs typeface="Arial MT"/>
            </a:endParaRPr>
          </a:p>
        </p:txBody>
      </p:sp>
      <p:sp>
        <p:nvSpPr>
          <p:cNvPr id="33" name="object 24"/>
          <p:cNvSpPr txBox="1"/>
          <p:nvPr/>
        </p:nvSpPr>
        <p:spPr>
          <a:xfrm>
            <a:off x="8763000" y="2135505"/>
            <a:ext cx="1243330" cy="197485"/>
          </a:xfrm>
          <a:prstGeom prst="rect">
            <a:avLst/>
          </a:prstGeom>
        </p:spPr>
        <p:txBody>
          <a:bodyPr vert="horz" wrap="square" lIns="0" tIns="13335" rIns="0" bIns="0" rtlCol="0">
            <a:spAutoFit/>
          </a:bodyPr>
          <a:lstStyle/>
          <a:p>
            <a:pPr algn="ctr">
              <a:lnSpc>
                <a:spcPct val="100000"/>
              </a:lnSpc>
              <a:spcBef>
                <a:spcPts val="105"/>
              </a:spcBef>
              <a:buClrTx/>
              <a:buSzTx/>
              <a:buFontTx/>
            </a:pPr>
            <a:r>
              <a:rPr lang="en-US" sz="1200" dirty="0">
                <a:solidFill>
                  <a:schemeClr val="bg1"/>
                </a:solidFill>
              </a:rPr>
              <a:t>Claims Support</a:t>
            </a:r>
          </a:p>
        </p:txBody>
      </p:sp>
      <p:sp>
        <p:nvSpPr>
          <p:cNvPr id="4" name="Text Box 3"/>
          <p:cNvSpPr txBox="1"/>
          <p:nvPr>
            <p:custDataLst>
              <p:tags r:id="rId1"/>
            </p:custDataLst>
          </p:nvPr>
        </p:nvSpPr>
        <p:spPr>
          <a:xfrm>
            <a:off x="3804285" y="393065"/>
            <a:ext cx="4193540" cy="650875"/>
          </a:xfrm>
          <a:prstGeom prst="rect">
            <a:avLst/>
          </a:prstGeom>
        </p:spPr>
        <p:txBody>
          <a:bodyPr wrap="square">
            <a:noAutofit/>
          </a:bodyPr>
          <a:lstStyle/>
          <a:p>
            <a:pPr algn="ctr" fontAlgn="base">
              <a:lnSpc>
                <a:spcPct val="90000"/>
              </a:lnSpc>
              <a:spcBef>
                <a:spcPts val="105"/>
              </a:spcBef>
              <a:buClrTx/>
              <a:buSzTx/>
              <a:buFontTx/>
            </a:pPr>
            <a:r>
              <a:rPr lang="en-US" sz="3200">
                <a:latin typeface="+mj-lt"/>
                <a:ea typeface="+mj-ea"/>
                <a:cs typeface="+mj-cs"/>
                <a:sym typeface="+mn-ea"/>
              </a:rPr>
              <a:t>Capabilities</a:t>
            </a:r>
          </a:p>
          <a:p>
            <a:pPr>
              <a:lnSpc>
                <a:spcPct val="100000"/>
              </a:lnSpc>
              <a:spcBef>
                <a:spcPts val="105"/>
              </a:spcBef>
            </a:pPr>
            <a:endParaRPr lang="en-US" sz="3600" b="1">
              <a:solidFill>
                <a:srgbClr val="585858"/>
              </a:solidFill>
              <a:latin typeface="Calibri" panose="020F0502020204030204" charset="0"/>
              <a:ea typeface="Verdana-Bold"/>
              <a:cs typeface="Calibri" panose="020F0502020204030204" charset="0"/>
              <a:sym typeface="+mn-ea"/>
            </a:endParaRPr>
          </a:p>
        </p:txBody>
      </p:sp>
      <p:sp>
        <p:nvSpPr>
          <p:cNvPr id="3" name="Text Box 2"/>
          <p:cNvSpPr txBox="1"/>
          <p:nvPr/>
        </p:nvSpPr>
        <p:spPr>
          <a:xfrm>
            <a:off x="1804670" y="1265555"/>
            <a:ext cx="6096000" cy="265430"/>
          </a:xfrm>
          <a:prstGeom prst="rect">
            <a:avLst/>
          </a:prstGeom>
          <a:noFill/>
        </p:spPr>
        <p:txBody>
          <a:bodyPr wrap="square" rtlCol="0" anchor="t">
            <a:spAutoFit/>
          </a:bodyPr>
          <a:lstStyle/>
          <a:p>
            <a:pPr marL="12065" marR="38100" indent="0" algn="l">
              <a:lnSpc>
                <a:spcPts val="1360"/>
              </a:lnSpc>
              <a:spcBef>
                <a:spcPts val="210"/>
              </a:spcBef>
              <a:buClrTx/>
              <a:buSzTx/>
              <a:buFontTx/>
              <a:buNone/>
              <a:tabLst>
                <a:tab pos="105410" algn="l"/>
              </a:tabLst>
            </a:pPr>
            <a:r>
              <a:rPr lang="en-US" sz="2400" dirty="0">
                <a:solidFill>
                  <a:schemeClr val="tx1">
                    <a:lumMod val="85000"/>
                    <a:lumOff val="15000"/>
                  </a:schemeClr>
                </a:solidFill>
                <a:sym typeface="+mn-ea"/>
              </a:rPr>
              <a:t>Sales and Insurance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4343" y="1764793"/>
            <a:ext cx="2485878" cy="4598035"/>
          </a:xfrm>
          <a:custGeom>
            <a:avLst/>
            <a:gdLst/>
            <a:ahLst/>
            <a:cxnLst/>
            <a:rect l="l" t="t" r="r" b="b"/>
            <a:pathLst>
              <a:path w="2693034" h="4598035">
                <a:moveTo>
                  <a:pt x="2529204" y="0"/>
                </a:moveTo>
                <a:lnTo>
                  <a:pt x="163702" y="0"/>
                </a:lnTo>
                <a:lnTo>
                  <a:pt x="120179" y="5846"/>
                </a:lnTo>
                <a:lnTo>
                  <a:pt x="81073" y="22347"/>
                </a:lnTo>
                <a:lnTo>
                  <a:pt x="47942" y="47942"/>
                </a:lnTo>
                <a:lnTo>
                  <a:pt x="22347" y="81073"/>
                </a:lnTo>
                <a:lnTo>
                  <a:pt x="5846" y="120179"/>
                </a:lnTo>
                <a:lnTo>
                  <a:pt x="0" y="163703"/>
                </a:lnTo>
                <a:lnTo>
                  <a:pt x="0" y="4434255"/>
                </a:lnTo>
                <a:lnTo>
                  <a:pt x="5846" y="4477762"/>
                </a:lnTo>
                <a:lnTo>
                  <a:pt x="22347" y="4516855"/>
                </a:lnTo>
                <a:lnTo>
                  <a:pt x="47942" y="4549976"/>
                </a:lnTo>
                <a:lnTo>
                  <a:pt x="81073" y="4575565"/>
                </a:lnTo>
                <a:lnTo>
                  <a:pt x="120179" y="4592062"/>
                </a:lnTo>
                <a:lnTo>
                  <a:pt x="163702" y="4597908"/>
                </a:lnTo>
                <a:lnTo>
                  <a:pt x="2529204" y="4597908"/>
                </a:lnTo>
                <a:lnTo>
                  <a:pt x="2572728" y="4592062"/>
                </a:lnTo>
                <a:lnTo>
                  <a:pt x="2611834" y="4575565"/>
                </a:lnTo>
                <a:lnTo>
                  <a:pt x="2644965" y="4549976"/>
                </a:lnTo>
                <a:lnTo>
                  <a:pt x="2670560" y="4516855"/>
                </a:lnTo>
                <a:lnTo>
                  <a:pt x="2687061" y="4477762"/>
                </a:lnTo>
                <a:lnTo>
                  <a:pt x="2692907" y="4434255"/>
                </a:lnTo>
                <a:lnTo>
                  <a:pt x="2692907" y="163703"/>
                </a:lnTo>
                <a:lnTo>
                  <a:pt x="2687061" y="120179"/>
                </a:lnTo>
                <a:lnTo>
                  <a:pt x="2670560" y="81073"/>
                </a:lnTo>
                <a:lnTo>
                  <a:pt x="2644965" y="47942"/>
                </a:lnTo>
                <a:lnTo>
                  <a:pt x="2611834" y="22347"/>
                </a:lnTo>
                <a:lnTo>
                  <a:pt x="2572728" y="5846"/>
                </a:lnTo>
                <a:lnTo>
                  <a:pt x="2529204" y="0"/>
                </a:lnTo>
                <a:close/>
              </a:path>
            </a:pathLst>
          </a:custGeom>
          <a:solidFill>
            <a:srgbClr val="2576B6"/>
          </a:solidFill>
        </p:spPr>
        <p:txBody>
          <a:bodyPr wrap="square" lIns="0" tIns="0" rIns="0" bIns="0" rtlCol="0"/>
          <a:lstStyle/>
          <a:p>
            <a:endParaRPr/>
          </a:p>
        </p:txBody>
      </p:sp>
      <p:grpSp>
        <p:nvGrpSpPr>
          <p:cNvPr id="3" name="object 3"/>
          <p:cNvGrpSpPr/>
          <p:nvPr/>
        </p:nvGrpSpPr>
        <p:grpSpPr>
          <a:xfrm>
            <a:off x="1754710" y="1764793"/>
            <a:ext cx="2705686" cy="4598035"/>
            <a:chOff x="249936" y="1764792"/>
            <a:chExt cx="2931160" cy="4598035"/>
          </a:xfrm>
        </p:grpSpPr>
        <p:sp>
          <p:nvSpPr>
            <p:cNvPr id="4" name="object 4"/>
            <p:cNvSpPr/>
            <p:nvPr/>
          </p:nvSpPr>
          <p:spPr>
            <a:xfrm>
              <a:off x="249936" y="1764792"/>
              <a:ext cx="2931160" cy="4598035"/>
            </a:xfrm>
            <a:custGeom>
              <a:avLst/>
              <a:gdLst/>
              <a:ahLst/>
              <a:cxnLst/>
              <a:rect l="l" t="t" r="r" b="b"/>
              <a:pathLst>
                <a:path w="2931160" h="4598035">
                  <a:moveTo>
                    <a:pt x="2752597" y="0"/>
                  </a:moveTo>
                  <a:lnTo>
                    <a:pt x="178092" y="0"/>
                  </a:lnTo>
                  <a:lnTo>
                    <a:pt x="130746" y="6362"/>
                  </a:lnTo>
                  <a:lnTo>
                    <a:pt x="88203" y="24318"/>
                  </a:lnTo>
                  <a:lnTo>
                    <a:pt x="52160" y="52165"/>
                  </a:lnTo>
                  <a:lnTo>
                    <a:pt x="24313" y="88203"/>
                  </a:lnTo>
                  <a:lnTo>
                    <a:pt x="6361" y="130733"/>
                  </a:lnTo>
                  <a:lnTo>
                    <a:pt x="0" y="178054"/>
                  </a:lnTo>
                  <a:lnTo>
                    <a:pt x="0" y="4419815"/>
                  </a:lnTo>
                  <a:lnTo>
                    <a:pt x="6361" y="4467161"/>
                  </a:lnTo>
                  <a:lnTo>
                    <a:pt x="24313" y="4509704"/>
                  </a:lnTo>
                  <a:lnTo>
                    <a:pt x="52160" y="4545747"/>
                  </a:lnTo>
                  <a:lnTo>
                    <a:pt x="88203" y="4573594"/>
                  </a:lnTo>
                  <a:lnTo>
                    <a:pt x="130746" y="4591546"/>
                  </a:lnTo>
                  <a:lnTo>
                    <a:pt x="178092" y="4597908"/>
                  </a:lnTo>
                  <a:lnTo>
                    <a:pt x="2752597" y="4597908"/>
                  </a:lnTo>
                  <a:lnTo>
                    <a:pt x="2799918" y="4591546"/>
                  </a:lnTo>
                  <a:lnTo>
                    <a:pt x="2842448" y="4573594"/>
                  </a:lnTo>
                  <a:lnTo>
                    <a:pt x="2878486" y="4545747"/>
                  </a:lnTo>
                  <a:lnTo>
                    <a:pt x="2906333" y="4509704"/>
                  </a:lnTo>
                  <a:lnTo>
                    <a:pt x="2924289" y="4467161"/>
                  </a:lnTo>
                  <a:lnTo>
                    <a:pt x="2930652" y="4419815"/>
                  </a:lnTo>
                  <a:lnTo>
                    <a:pt x="2930652" y="178054"/>
                  </a:lnTo>
                  <a:lnTo>
                    <a:pt x="2924289" y="130733"/>
                  </a:lnTo>
                  <a:lnTo>
                    <a:pt x="2906333" y="88203"/>
                  </a:lnTo>
                  <a:lnTo>
                    <a:pt x="2878486" y="52165"/>
                  </a:lnTo>
                  <a:lnTo>
                    <a:pt x="2842448" y="24318"/>
                  </a:lnTo>
                  <a:lnTo>
                    <a:pt x="2799918" y="6362"/>
                  </a:lnTo>
                  <a:lnTo>
                    <a:pt x="2752597" y="0"/>
                  </a:lnTo>
                  <a:close/>
                </a:path>
              </a:pathLst>
            </a:custGeom>
            <a:solidFill>
              <a:srgbClr val="2576B6"/>
            </a:solidFill>
          </p:spPr>
          <p:txBody>
            <a:bodyPr wrap="square" lIns="0" tIns="0" rIns="0" bIns="0" rtlCol="0"/>
            <a:lstStyle/>
            <a:p>
              <a:endParaRPr/>
            </a:p>
          </p:txBody>
        </p:sp>
        <p:sp>
          <p:nvSpPr>
            <p:cNvPr id="5" name="object 5"/>
            <p:cNvSpPr/>
            <p:nvPr/>
          </p:nvSpPr>
          <p:spPr>
            <a:xfrm>
              <a:off x="428244" y="1961387"/>
              <a:ext cx="2493645" cy="4220210"/>
            </a:xfrm>
            <a:custGeom>
              <a:avLst/>
              <a:gdLst/>
              <a:ahLst/>
              <a:cxnLst/>
              <a:rect l="l" t="t" r="r" b="b"/>
              <a:pathLst>
                <a:path w="2493645" h="4220210">
                  <a:moveTo>
                    <a:pt x="2493264" y="2224913"/>
                  </a:moveTo>
                  <a:lnTo>
                    <a:pt x="2486736" y="2176322"/>
                  </a:lnTo>
                  <a:lnTo>
                    <a:pt x="2468308" y="2132660"/>
                  </a:lnTo>
                  <a:lnTo>
                    <a:pt x="2439746" y="2095677"/>
                  </a:lnTo>
                  <a:lnTo>
                    <a:pt x="2402763" y="2067115"/>
                  </a:lnTo>
                  <a:lnTo>
                    <a:pt x="2359101" y="2048687"/>
                  </a:lnTo>
                  <a:lnTo>
                    <a:pt x="2310511" y="2042160"/>
                  </a:lnTo>
                  <a:lnTo>
                    <a:pt x="182740" y="2042160"/>
                  </a:lnTo>
                  <a:lnTo>
                    <a:pt x="134150" y="2048687"/>
                  </a:lnTo>
                  <a:lnTo>
                    <a:pt x="90500" y="2067115"/>
                  </a:lnTo>
                  <a:lnTo>
                    <a:pt x="53517" y="2095677"/>
                  </a:lnTo>
                  <a:lnTo>
                    <a:pt x="24942" y="2132660"/>
                  </a:lnTo>
                  <a:lnTo>
                    <a:pt x="6515" y="2176322"/>
                  </a:lnTo>
                  <a:lnTo>
                    <a:pt x="0" y="2224913"/>
                  </a:lnTo>
                  <a:lnTo>
                    <a:pt x="0" y="4037215"/>
                  </a:lnTo>
                  <a:lnTo>
                    <a:pt x="6515" y="4085806"/>
                  </a:lnTo>
                  <a:lnTo>
                    <a:pt x="24942" y="4129455"/>
                  </a:lnTo>
                  <a:lnTo>
                    <a:pt x="53517" y="4166438"/>
                  </a:lnTo>
                  <a:lnTo>
                    <a:pt x="90500" y="4195013"/>
                  </a:lnTo>
                  <a:lnTo>
                    <a:pt x="134150" y="4213441"/>
                  </a:lnTo>
                  <a:lnTo>
                    <a:pt x="182740" y="4219956"/>
                  </a:lnTo>
                  <a:lnTo>
                    <a:pt x="2310511" y="4219956"/>
                  </a:lnTo>
                  <a:lnTo>
                    <a:pt x="2359101" y="4213441"/>
                  </a:lnTo>
                  <a:lnTo>
                    <a:pt x="2402763" y="4195013"/>
                  </a:lnTo>
                  <a:lnTo>
                    <a:pt x="2439746" y="4166438"/>
                  </a:lnTo>
                  <a:lnTo>
                    <a:pt x="2468308" y="4129455"/>
                  </a:lnTo>
                  <a:lnTo>
                    <a:pt x="2486736" y="4085806"/>
                  </a:lnTo>
                  <a:lnTo>
                    <a:pt x="2493264" y="4037215"/>
                  </a:lnTo>
                  <a:lnTo>
                    <a:pt x="2493264" y="2224913"/>
                  </a:lnTo>
                  <a:close/>
                </a:path>
                <a:path w="2493645" h="4220210">
                  <a:moveTo>
                    <a:pt x="2493264" y="154940"/>
                  </a:moveTo>
                  <a:lnTo>
                    <a:pt x="2485364" y="105968"/>
                  </a:lnTo>
                  <a:lnTo>
                    <a:pt x="2463368" y="63423"/>
                  </a:lnTo>
                  <a:lnTo>
                    <a:pt x="2429840" y="29895"/>
                  </a:lnTo>
                  <a:lnTo>
                    <a:pt x="2387295" y="7899"/>
                  </a:lnTo>
                  <a:lnTo>
                    <a:pt x="2338324" y="0"/>
                  </a:lnTo>
                  <a:lnTo>
                    <a:pt x="154990" y="0"/>
                  </a:lnTo>
                  <a:lnTo>
                    <a:pt x="105994" y="7899"/>
                  </a:lnTo>
                  <a:lnTo>
                    <a:pt x="63449" y="29895"/>
                  </a:lnTo>
                  <a:lnTo>
                    <a:pt x="29895" y="63423"/>
                  </a:lnTo>
                  <a:lnTo>
                    <a:pt x="7899" y="105968"/>
                  </a:lnTo>
                  <a:lnTo>
                    <a:pt x="0" y="154940"/>
                  </a:lnTo>
                  <a:lnTo>
                    <a:pt x="0" y="1692148"/>
                  </a:lnTo>
                  <a:lnTo>
                    <a:pt x="7899" y="1741131"/>
                  </a:lnTo>
                  <a:lnTo>
                    <a:pt x="29895" y="1783676"/>
                  </a:lnTo>
                  <a:lnTo>
                    <a:pt x="63449" y="1817204"/>
                  </a:lnTo>
                  <a:lnTo>
                    <a:pt x="105994" y="1839201"/>
                  </a:lnTo>
                  <a:lnTo>
                    <a:pt x="154990" y="1847088"/>
                  </a:lnTo>
                  <a:lnTo>
                    <a:pt x="2338324" y="1847088"/>
                  </a:lnTo>
                  <a:lnTo>
                    <a:pt x="2387295" y="1839201"/>
                  </a:lnTo>
                  <a:lnTo>
                    <a:pt x="2429840" y="1817204"/>
                  </a:lnTo>
                  <a:lnTo>
                    <a:pt x="2463368" y="1783676"/>
                  </a:lnTo>
                  <a:lnTo>
                    <a:pt x="2485364" y="1741131"/>
                  </a:lnTo>
                  <a:lnTo>
                    <a:pt x="2493264" y="1692148"/>
                  </a:lnTo>
                  <a:lnTo>
                    <a:pt x="2493264" y="154940"/>
                  </a:lnTo>
                  <a:close/>
                </a:path>
              </a:pathLst>
            </a:custGeom>
            <a:solidFill>
              <a:srgbClr val="FFFFFF"/>
            </a:solidFill>
          </p:spPr>
          <p:txBody>
            <a:bodyPr wrap="square" lIns="0" tIns="0" rIns="0" bIns="0" rtlCol="0"/>
            <a:lstStyle/>
            <a:p>
              <a:endParaRPr/>
            </a:p>
          </p:txBody>
        </p:sp>
      </p:grpSp>
      <p:sp>
        <p:nvSpPr>
          <p:cNvPr id="13" name="object 13"/>
          <p:cNvSpPr txBox="1"/>
          <p:nvPr/>
        </p:nvSpPr>
        <p:spPr>
          <a:xfrm>
            <a:off x="2396291" y="2043430"/>
            <a:ext cx="1824837" cy="405765"/>
          </a:xfrm>
          <a:prstGeom prst="rect">
            <a:avLst/>
          </a:prstGeom>
        </p:spPr>
        <p:txBody>
          <a:bodyPr vert="horz" wrap="square" lIns="0" tIns="26670" rIns="0" bIns="0" rtlCol="0">
            <a:spAutoFit/>
          </a:bodyPr>
          <a:lstStyle/>
          <a:p>
            <a:pPr marL="66040" marR="5080" indent="-53340">
              <a:lnSpc>
                <a:spcPts val="1480"/>
              </a:lnSpc>
              <a:spcBef>
                <a:spcPts val="210"/>
              </a:spcBef>
            </a:pPr>
            <a:r>
              <a:rPr sz="1300" b="1" spc="-50" dirty="0">
                <a:solidFill>
                  <a:srgbClr val="2B2B2B"/>
                </a:solidFill>
                <a:latin typeface="Calibri" panose="020F0502020204030204"/>
                <a:cs typeface="Calibri" panose="020F0502020204030204"/>
              </a:rPr>
              <a:t>AI-</a:t>
            </a:r>
            <a:r>
              <a:rPr sz="1300" b="1" spc="-45" dirty="0">
                <a:solidFill>
                  <a:srgbClr val="2B2B2B"/>
                </a:solidFill>
                <a:latin typeface="Calibri" panose="020F0502020204030204"/>
                <a:cs typeface="Calibri" panose="020F0502020204030204"/>
              </a:rPr>
              <a:t>powered</a:t>
            </a:r>
            <a:r>
              <a:rPr sz="1300" b="1" spc="-10" dirty="0">
                <a:solidFill>
                  <a:srgbClr val="2B2B2B"/>
                </a:solidFill>
                <a:latin typeface="Calibri" panose="020F0502020204030204"/>
                <a:cs typeface="Calibri" panose="020F0502020204030204"/>
              </a:rPr>
              <a:t> </a:t>
            </a:r>
            <a:r>
              <a:rPr sz="1300" b="1" spc="-40" dirty="0">
                <a:solidFill>
                  <a:srgbClr val="2B2B2B"/>
                </a:solidFill>
                <a:latin typeface="Calibri" panose="020F0502020204030204"/>
                <a:cs typeface="Calibri" panose="020F0502020204030204"/>
              </a:rPr>
              <a:t>Customer </a:t>
            </a:r>
            <a:r>
              <a:rPr sz="1300" b="1" spc="-45" dirty="0">
                <a:solidFill>
                  <a:srgbClr val="2B2B2B"/>
                </a:solidFill>
                <a:latin typeface="Calibri" panose="020F0502020204030204"/>
                <a:cs typeface="Calibri" panose="020F0502020204030204"/>
              </a:rPr>
              <a:t>Experience</a:t>
            </a:r>
            <a:r>
              <a:rPr sz="1300" b="1" spc="-20" dirty="0">
                <a:solidFill>
                  <a:srgbClr val="2B2B2B"/>
                </a:solidFill>
                <a:latin typeface="Calibri" panose="020F0502020204030204"/>
                <a:cs typeface="Calibri" panose="020F0502020204030204"/>
              </a:rPr>
              <a:t> </a:t>
            </a:r>
            <a:r>
              <a:rPr sz="1300" b="1" spc="-10" dirty="0">
                <a:solidFill>
                  <a:srgbClr val="2B2B2B"/>
                </a:solidFill>
                <a:latin typeface="Calibri" panose="020F0502020204030204"/>
                <a:cs typeface="Calibri" panose="020F0502020204030204"/>
              </a:rPr>
              <a:t>Products</a:t>
            </a:r>
            <a:endParaRPr sz="1300" b="1" dirty="0">
              <a:latin typeface="Calibri" panose="020F0502020204030204"/>
              <a:cs typeface="Calibri" panose="020F0502020204030204"/>
            </a:endParaRPr>
          </a:p>
        </p:txBody>
      </p:sp>
      <p:sp>
        <p:nvSpPr>
          <p:cNvPr id="14" name="object 14"/>
          <p:cNvSpPr txBox="1"/>
          <p:nvPr/>
        </p:nvSpPr>
        <p:spPr>
          <a:xfrm>
            <a:off x="2074703" y="2456004"/>
            <a:ext cx="1853418" cy="1252220"/>
          </a:xfrm>
          <a:prstGeom prst="rect">
            <a:avLst/>
          </a:prstGeom>
        </p:spPr>
        <p:txBody>
          <a:bodyPr vert="horz" wrap="square" lIns="0" tIns="95885" rIns="0" bIns="0" rtlCol="0">
            <a:spAutoFit/>
          </a:bodyPr>
          <a:lstStyle/>
          <a:p>
            <a:pPr marL="240665" marR="203200" indent="-228600" algn="l">
              <a:lnSpc>
                <a:spcPts val="1370"/>
              </a:lnSpc>
              <a:spcBef>
                <a:spcPts val="200"/>
              </a:spcBef>
              <a:buClrTx/>
              <a:buSzTx/>
              <a:buFontTx/>
              <a:buAutoNum type="arabicPeriod"/>
              <a:tabLst>
                <a:tab pos="105410" algn="l"/>
              </a:tabLst>
            </a:pPr>
            <a:r>
              <a:rPr lang="en-US" sz="1000" dirty="0">
                <a:solidFill>
                  <a:schemeClr val="tx1">
                    <a:lumMod val="85000"/>
                    <a:lumOff val="15000"/>
                  </a:schemeClr>
                </a:solidFill>
              </a:rPr>
              <a:t>AI Chatbot</a:t>
            </a:r>
          </a:p>
          <a:p>
            <a:pPr marL="240665" marR="203200" indent="-228600" algn="l">
              <a:lnSpc>
                <a:spcPts val="1370"/>
              </a:lnSpc>
              <a:spcBef>
                <a:spcPts val="200"/>
              </a:spcBef>
              <a:buClrTx/>
              <a:buSzTx/>
              <a:buFontTx/>
              <a:buAutoNum type="arabicPeriod"/>
              <a:tabLst>
                <a:tab pos="105410" algn="l"/>
              </a:tabLst>
            </a:pPr>
            <a:r>
              <a:rPr lang="en-US" sz="1000" dirty="0">
                <a:solidFill>
                  <a:schemeClr val="tx1">
                    <a:lumMod val="85000"/>
                    <a:lumOff val="15000"/>
                  </a:schemeClr>
                </a:solidFill>
              </a:rPr>
              <a:t>AI Avatars</a:t>
            </a:r>
          </a:p>
          <a:p>
            <a:pPr marL="240665" marR="203200" indent="-228600" algn="l">
              <a:lnSpc>
                <a:spcPts val="1370"/>
              </a:lnSpc>
              <a:spcBef>
                <a:spcPts val="200"/>
              </a:spcBef>
              <a:buClrTx/>
              <a:buSzTx/>
              <a:buFontTx/>
              <a:buAutoNum type="arabicPeriod"/>
              <a:tabLst>
                <a:tab pos="105410" algn="l"/>
              </a:tabLst>
            </a:pPr>
            <a:r>
              <a:rPr lang="en-US" sz="1000" dirty="0">
                <a:solidFill>
                  <a:schemeClr val="tx1">
                    <a:lumMod val="85000"/>
                    <a:lumOff val="15000"/>
                  </a:schemeClr>
                </a:solidFill>
              </a:rPr>
              <a:t>Lead Generation Tool</a:t>
            </a:r>
          </a:p>
          <a:p>
            <a:pPr marL="240665" marR="203200" indent="-228600" algn="l">
              <a:lnSpc>
                <a:spcPts val="1370"/>
              </a:lnSpc>
              <a:spcBef>
                <a:spcPts val="200"/>
              </a:spcBef>
              <a:buClrTx/>
              <a:buSzTx/>
              <a:buFontTx/>
              <a:buAutoNum type="arabicPeriod"/>
              <a:tabLst>
                <a:tab pos="105410" algn="l"/>
              </a:tabLst>
            </a:pPr>
            <a:r>
              <a:rPr lang="en-US" sz="1000" dirty="0">
                <a:solidFill>
                  <a:schemeClr val="tx1">
                    <a:lumMod val="85000"/>
                    <a:lumOff val="15000"/>
                  </a:schemeClr>
                </a:solidFill>
              </a:rPr>
              <a:t>IQA (Intelligent Quality Auditor)</a:t>
            </a:r>
          </a:p>
          <a:p>
            <a:pPr marL="240665" marR="203200" indent="-228600" algn="l">
              <a:lnSpc>
                <a:spcPts val="1370"/>
              </a:lnSpc>
              <a:spcBef>
                <a:spcPts val="200"/>
              </a:spcBef>
              <a:buClrTx/>
              <a:buSzTx/>
              <a:buFontTx/>
              <a:buAutoNum type="arabicPeriod"/>
              <a:tabLst>
                <a:tab pos="105410" algn="l"/>
              </a:tabLst>
            </a:pPr>
            <a:r>
              <a:rPr lang="en-US" sz="1000" dirty="0">
                <a:solidFill>
                  <a:schemeClr val="tx1">
                    <a:lumMod val="85000"/>
                    <a:lumOff val="15000"/>
                  </a:schemeClr>
                </a:solidFill>
              </a:rPr>
              <a:t>Speech Analytics</a:t>
            </a:r>
          </a:p>
        </p:txBody>
      </p:sp>
      <p:sp>
        <p:nvSpPr>
          <p:cNvPr id="15" name="object 15"/>
          <p:cNvSpPr txBox="1"/>
          <p:nvPr/>
        </p:nvSpPr>
        <p:spPr>
          <a:xfrm>
            <a:off x="1980449" y="3999957"/>
            <a:ext cx="2102370" cy="405765"/>
          </a:xfrm>
          <a:prstGeom prst="rect">
            <a:avLst/>
          </a:prstGeom>
        </p:spPr>
        <p:txBody>
          <a:bodyPr vert="horz" wrap="square" lIns="0" tIns="26670" rIns="0" bIns="0" rtlCol="0">
            <a:spAutoFit/>
          </a:bodyPr>
          <a:lstStyle/>
          <a:p>
            <a:pPr marL="774700" marR="5080" indent="-762635">
              <a:lnSpc>
                <a:spcPts val="1480"/>
              </a:lnSpc>
              <a:spcBef>
                <a:spcPts val="210"/>
              </a:spcBef>
            </a:pPr>
            <a:r>
              <a:rPr sz="1300" b="1" spc="-45" dirty="0">
                <a:solidFill>
                  <a:srgbClr val="2B2B2B"/>
                </a:solidFill>
                <a:latin typeface="Calibri" panose="020F0502020204030204"/>
                <a:cs typeface="Calibri" panose="020F0502020204030204"/>
              </a:rPr>
              <a:t>Customer</a:t>
            </a:r>
            <a:r>
              <a:rPr sz="1300" b="1" spc="-35" dirty="0">
                <a:solidFill>
                  <a:srgbClr val="2B2B2B"/>
                </a:solidFill>
                <a:latin typeface="Calibri" panose="020F0502020204030204"/>
                <a:cs typeface="Calibri" panose="020F0502020204030204"/>
              </a:rPr>
              <a:t> </a:t>
            </a:r>
            <a:r>
              <a:rPr sz="1300" b="1" spc="-45" dirty="0">
                <a:solidFill>
                  <a:srgbClr val="2B2B2B"/>
                </a:solidFill>
                <a:latin typeface="Calibri" panose="020F0502020204030204"/>
                <a:cs typeface="Calibri" panose="020F0502020204030204"/>
              </a:rPr>
              <a:t>Lifecycle</a:t>
            </a:r>
            <a:r>
              <a:rPr sz="1300" b="1" spc="-35" dirty="0">
                <a:solidFill>
                  <a:srgbClr val="2B2B2B"/>
                </a:solidFill>
                <a:latin typeface="Calibri" panose="020F0502020204030204"/>
                <a:cs typeface="Calibri" panose="020F0502020204030204"/>
              </a:rPr>
              <a:t> </a:t>
            </a:r>
            <a:r>
              <a:rPr sz="1300" b="1" spc="-40" dirty="0">
                <a:solidFill>
                  <a:srgbClr val="2B2B2B"/>
                </a:solidFill>
                <a:latin typeface="Calibri" panose="020F0502020204030204"/>
                <a:cs typeface="Calibri" panose="020F0502020204030204"/>
              </a:rPr>
              <a:t>Management </a:t>
            </a:r>
            <a:r>
              <a:rPr sz="1300" b="1" spc="-10" dirty="0">
                <a:solidFill>
                  <a:srgbClr val="2B2B2B"/>
                </a:solidFill>
                <a:latin typeface="Calibri" panose="020F0502020204030204"/>
                <a:cs typeface="Calibri" panose="020F0502020204030204"/>
              </a:rPr>
              <a:t>Advisory</a:t>
            </a:r>
            <a:endParaRPr sz="1300" b="1" dirty="0">
              <a:latin typeface="Calibri" panose="020F0502020204030204"/>
              <a:cs typeface="Calibri" panose="020F0502020204030204"/>
            </a:endParaRPr>
          </a:p>
        </p:txBody>
      </p:sp>
      <p:sp>
        <p:nvSpPr>
          <p:cNvPr id="16" name="object 16"/>
          <p:cNvSpPr txBox="1"/>
          <p:nvPr/>
        </p:nvSpPr>
        <p:spPr>
          <a:xfrm>
            <a:off x="2092960" y="4404360"/>
            <a:ext cx="1966595" cy="946150"/>
          </a:xfrm>
          <a:prstGeom prst="rect">
            <a:avLst/>
          </a:prstGeom>
        </p:spPr>
        <p:txBody>
          <a:bodyPr vert="horz" wrap="square" lIns="0" tIns="12700" rIns="0" bIns="0" rtlCol="0">
            <a:noAutofit/>
          </a:bodyPr>
          <a:lstStyle/>
          <a:p>
            <a:pPr marL="12065" marR="203200" indent="0" algn="l">
              <a:lnSpc>
                <a:spcPts val="1370"/>
              </a:lnSpc>
              <a:spcBef>
                <a:spcPts val="200"/>
              </a:spcBef>
              <a:buClrTx/>
              <a:buSzTx/>
              <a:buFontTx/>
              <a:buNone/>
              <a:tabLst>
                <a:tab pos="105410" algn="l"/>
              </a:tabLst>
            </a:pPr>
            <a:r>
              <a:rPr lang="en-US" sz="1000" dirty="0">
                <a:solidFill>
                  <a:schemeClr val="tx1">
                    <a:lumMod val="85000"/>
                    <a:lumOff val="15000"/>
                  </a:schemeClr>
                </a:solidFill>
              </a:rPr>
              <a:t>1. Human Capital Development     	  Suite </a:t>
            </a:r>
          </a:p>
          <a:p>
            <a:pPr marL="12065" marR="203200" indent="0" algn="l">
              <a:lnSpc>
                <a:spcPts val="1370"/>
              </a:lnSpc>
              <a:spcBef>
                <a:spcPts val="200"/>
              </a:spcBef>
              <a:buClrTx/>
              <a:buSzTx/>
              <a:buFontTx/>
              <a:buNone/>
              <a:tabLst>
                <a:tab pos="105410" algn="l"/>
              </a:tabLst>
            </a:pPr>
            <a:r>
              <a:rPr lang="en-US" sz="1000" dirty="0">
                <a:solidFill>
                  <a:schemeClr val="tx1">
                    <a:lumMod val="85000"/>
                    <a:lumOff val="15000"/>
                  </a:schemeClr>
                </a:solidFill>
              </a:rPr>
              <a:t>2. Quality Assurance &amp; 	  Compliance Mastery</a:t>
            </a:r>
          </a:p>
        </p:txBody>
      </p:sp>
      <p:sp>
        <p:nvSpPr>
          <p:cNvPr id="17" name="object 17"/>
          <p:cNvSpPr txBox="1"/>
          <p:nvPr/>
        </p:nvSpPr>
        <p:spPr>
          <a:xfrm>
            <a:off x="2103913" y="5130800"/>
            <a:ext cx="1634782" cy="363855"/>
          </a:xfrm>
          <a:prstGeom prst="rect">
            <a:avLst/>
          </a:prstGeom>
        </p:spPr>
        <p:txBody>
          <a:bodyPr vert="horz" wrap="square" lIns="0" tIns="12700" rIns="0" bIns="0" rtlCol="0">
            <a:spAutoFit/>
          </a:bodyPr>
          <a:lstStyle/>
          <a:p>
            <a:pPr marL="12065" marR="203200" indent="0" algn="l">
              <a:lnSpc>
                <a:spcPts val="1370"/>
              </a:lnSpc>
              <a:spcBef>
                <a:spcPts val="200"/>
              </a:spcBef>
              <a:buClrTx/>
              <a:buSzTx/>
              <a:buFontTx/>
              <a:buNone/>
              <a:tabLst>
                <a:tab pos="105410" algn="l"/>
              </a:tabLst>
            </a:pPr>
            <a:r>
              <a:rPr lang="en-US" sz="1000" dirty="0">
                <a:solidFill>
                  <a:schemeClr val="tx1">
                    <a:lumMod val="85000"/>
                    <a:lumOff val="15000"/>
                  </a:schemeClr>
                </a:solidFill>
              </a:rPr>
              <a:t>3. Operational Excellence 	  Hub</a:t>
            </a:r>
          </a:p>
        </p:txBody>
      </p:sp>
      <p:sp>
        <p:nvSpPr>
          <p:cNvPr id="18" name="object 18"/>
          <p:cNvSpPr txBox="1"/>
          <p:nvPr/>
        </p:nvSpPr>
        <p:spPr>
          <a:xfrm>
            <a:off x="2089943" y="5494655"/>
            <a:ext cx="1853418" cy="363855"/>
          </a:xfrm>
          <a:prstGeom prst="rect">
            <a:avLst/>
          </a:prstGeom>
        </p:spPr>
        <p:txBody>
          <a:bodyPr vert="horz" wrap="square" lIns="0" tIns="12700" rIns="0" bIns="0" rtlCol="0">
            <a:spAutoFit/>
          </a:bodyPr>
          <a:lstStyle/>
          <a:p>
            <a:pPr marL="12065" marR="203200" indent="0" algn="l">
              <a:lnSpc>
                <a:spcPts val="1370"/>
              </a:lnSpc>
              <a:spcBef>
                <a:spcPts val="200"/>
              </a:spcBef>
              <a:buClrTx/>
              <a:buSzTx/>
              <a:buFontTx/>
              <a:buNone/>
              <a:tabLst>
                <a:tab pos="105410" algn="l"/>
              </a:tabLst>
            </a:pPr>
            <a:r>
              <a:rPr sz="1000" dirty="0">
                <a:latin typeface="Calibri" panose="020F0502020204030204"/>
                <a:cs typeface="Calibri" panose="020F0502020204030204"/>
              </a:rPr>
              <a:t>4</a:t>
            </a:r>
            <a:r>
              <a:rPr lang="en-US" sz="1000" b="1" dirty="0">
                <a:solidFill>
                  <a:schemeClr val="tx1">
                    <a:lumMod val="85000"/>
                    <a:lumOff val="15000"/>
                  </a:schemeClr>
                </a:solidFill>
              </a:rPr>
              <a:t>.</a:t>
            </a:r>
            <a:r>
              <a:rPr lang="en-US" sz="1000" dirty="0">
                <a:solidFill>
                  <a:schemeClr val="tx1">
                    <a:lumMod val="85000"/>
                    <a:lumOff val="15000"/>
                  </a:schemeClr>
                </a:solidFill>
              </a:rPr>
              <a:t> Optimized Workforce 	  Management</a:t>
            </a:r>
          </a:p>
        </p:txBody>
      </p:sp>
      <p:sp>
        <p:nvSpPr>
          <p:cNvPr id="19" name="object 19"/>
          <p:cNvSpPr/>
          <p:nvPr/>
        </p:nvSpPr>
        <p:spPr>
          <a:xfrm>
            <a:off x="4704705" y="1769364"/>
            <a:ext cx="2783058" cy="4593590"/>
          </a:xfrm>
          <a:custGeom>
            <a:avLst/>
            <a:gdLst/>
            <a:ahLst/>
            <a:cxnLst/>
            <a:rect l="l" t="t" r="r" b="b"/>
            <a:pathLst>
              <a:path w="3014979" h="4593590">
                <a:moveTo>
                  <a:pt x="2761488" y="0"/>
                </a:moveTo>
                <a:lnTo>
                  <a:pt x="252984" y="0"/>
                </a:lnTo>
                <a:lnTo>
                  <a:pt x="207514" y="4076"/>
                </a:lnTo>
                <a:lnTo>
                  <a:pt x="164717" y="15829"/>
                </a:lnTo>
                <a:lnTo>
                  <a:pt x="125306" y="34543"/>
                </a:lnTo>
                <a:lnTo>
                  <a:pt x="89997" y="59504"/>
                </a:lnTo>
                <a:lnTo>
                  <a:pt x="59504" y="89997"/>
                </a:lnTo>
                <a:lnTo>
                  <a:pt x="34544" y="125306"/>
                </a:lnTo>
                <a:lnTo>
                  <a:pt x="15829" y="164717"/>
                </a:lnTo>
                <a:lnTo>
                  <a:pt x="4076" y="207514"/>
                </a:lnTo>
                <a:lnTo>
                  <a:pt x="0" y="252984"/>
                </a:lnTo>
                <a:lnTo>
                  <a:pt x="0" y="4340390"/>
                </a:lnTo>
                <a:lnTo>
                  <a:pt x="4076" y="4385857"/>
                </a:lnTo>
                <a:lnTo>
                  <a:pt x="15829" y="4428651"/>
                </a:lnTo>
                <a:lnTo>
                  <a:pt x="34543" y="4468057"/>
                </a:lnTo>
                <a:lnTo>
                  <a:pt x="59504" y="4503360"/>
                </a:lnTo>
                <a:lnTo>
                  <a:pt x="89997" y="4533846"/>
                </a:lnTo>
                <a:lnTo>
                  <a:pt x="125306" y="4558801"/>
                </a:lnTo>
                <a:lnTo>
                  <a:pt x="164717" y="4577511"/>
                </a:lnTo>
                <a:lnTo>
                  <a:pt x="207514" y="4589260"/>
                </a:lnTo>
                <a:lnTo>
                  <a:pt x="252984" y="4593336"/>
                </a:lnTo>
                <a:lnTo>
                  <a:pt x="2761488" y="4593336"/>
                </a:lnTo>
                <a:lnTo>
                  <a:pt x="2806957" y="4589260"/>
                </a:lnTo>
                <a:lnTo>
                  <a:pt x="2849754" y="4577511"/>
                </a:lnTo>
                <a:lnTo>
                  <a:pt x="2889165" y="4558801"/>
                </a:lnTo>
                <a:lnTo>
                  <a:pt x="2924474" y="4533846"/>
                </a:lnTo>
                <a:lnTo>
                  <a:pt x="2954967" y="4503360"/>
                </a:lnTo>
                <a:lnTo>
                  <a:pt x="2979928" y="4468057"/>
                </a:lnTo>
                <a:lnTo>
                  <a:pt x="2998642" y="4428651"/>
                </a:lnTo>
                <a:lnTo>
                  <a:pt x="3010395" y="4385857"/>
                </a:lnTo>
                <a:lnTo>
                  <a:pt x="3014472" y="4340390"/>
                </a:lnTo>
                <a:lnTo>
                  <a:pt x="3014472" y="252984"/>
                </a:lnTo>
                <a:lnTo>
                  <a:pt x="3010395" y="207514"/>
                </a:lnTo>
                <a:lnTo>
                  <a:pt x="2998642" y="164717"/>
                </a:lnTo>
                <a:lnTo>
                  <a:pt x="2979928" y="125306"/>
                </a:lnTo>
                <a:lnTo>
                  <a:pt x="2954967" y="89997"/>
                </a:lnTo>
                <a:lnTo>
                  <a:pt x="2924474" y="59504"/>
                </a:lnTo>
                <a:lnTo>
                  <a:pt x="2889165" y="34544"/>
                </a:lnTo>
                <a:lnTo>
                  <a:pt x="2849754" y="15829"/>
                </a:lnTo>
                <a:lnTo>
                  <a:pt x="2806957" y="4076"/>
                </a:lnTo>
                <a:lnTo>
                  <a:pt x="2761488" y="0"/>
                </a:lnTo>
                <a:close/>
              </a:path>
            </a:pathLst>
          </a:custGeom>
          <a:solidFill>
            <a:srgbClr val="2576B6"/>
          </a:solidFill>
        </p:spPr>
        <p:txBody>
          <a:bodyPr wrap="square" lIns="0" tIns="0" rIns="0" bIns="0" rtlCol="0"/>
          <a:lstStyle/>
          <a:p>
            <a:endParaRPr/>
          </a:p>
        </p:txBody>
      </p:sp>
      <p:sp>
        <p:nvSpPr>
          <p:cNvPr id="20" name="object 20"/>
          <p:cNvSpPr txBox="1"/>
          <p:nvPr/>
        </p:nvSpPr>
        <p:spPr>
          <a:xfrm>
            <a:off x="4919706" y="2445614"/>
            <a:ext cx="1606062" cy="850265"/>
          </a:xfrm>
          <a:prstGeom prst="rect">
            <a:avLst/>
          </a:prstGeom>
        </p:spPr>
        <p:txBody>
          <a:bodyPr vert="horz" wrap="square" lIns="0" tIns="96520" rIns="0" bIns="0" rtlCol="0">
            <a:spAutoFit/>
          </a:bodyPr>
          <a:lstStyle/>
          <a:p>
            <a:pPr marL="12065" marR="203200" algn="l">
              <a:lnSpc>
                <a:spcPts val="1370"/>
              </a:lnSpc>
              <a:spcBef>
                <a:spcPts val="200"/>
              </a:spcBef>
              <a:buClrTx/>
              <a:buSzTx/>
              <a:buFontTx/>
              <a:tabLst>
                <a:tab pos="105410" algn="l"/>
              </a:tabLst>
            </a:pPr>
            <a:r>
              <a:rPr lang="en-US" sz="900" dirty="0">
                <a:solidFill>
                  <a:schemeClr val="bg1"/>
                </a:solidFill>
              </a:rPr>
              <a:t>Customer Acquisition</a:t>
            </a:r>
          </a:p>
          <a:p>
            <a:pPr marL="12065" marR="203200" algn="l">
              <a:lnSpc>
                <a:spcPts val="1370"/>
              </a:lnSpc>
              <a:spcBef>
                <a:spcPts val="200"/>
              </a:spcBef>
              <a:buClrTx/>
              <a:buSzTx/>
              <a:buFontTx/>
              <a:tabLst>
                <a:tab pos="105410" algn="l"/>
              </a:tabLst>
            </a:pPr>
            <a:r>
              <a:rPr lang="en-US" sz="900" dirty="0">
                <a:solidFill>
                  <a:schemeClr val="bg1"/>
                </a:solidFill>
              </a:rPr>
              <a:t>Customer Onboarding</a:t>
            </a:r>
          </a:p>
          <a:p>
            <a:pPr marL="12065" marR="203200" algn="l">
              <a:lnSpc>
                <a:spcPts val="1370"/>
              </a:lnSpc>
              <a:spcBef>
                <a:spcPts val="200"/>
              </a:spcBef>
              <a:buClrTx/>
              <a:buSzTx/>
              <a:buFontTx/>
              <a:tabLst>
                <a:tab pos="105410" algn="l"/>
              </a:tabLst>
            </a:pPr>
            <a:r>
              <a:rPr lang="en-US" sz="900" dirty="0">
                <a:solidFill>
                  <a:schemeClr val="bg1"/>
                </a:solidFill>
              </a:rPr>
              <a:t>360° Customer Experience</a:t>
            </a:r>
          </a:p>
        </p:txBody>
      </p:sp>
      <p:sp>
        <p:nvSpPr>
          <p:cNvPr id="21" name="object 21"/>
          <p:cNvSpPr/>
          <p:nvPr/>
        </p:nvSpPr>
        <p:spPr>
          <a:xfrm>
            <a:off x="4852416" y="1923288"/>
            <a:ext cx="2487637" cy="463550"/>
          </a:xfrm>
          <a:custGeom>
            <a:avLst/>
            <a:gdLst/>
            <a:ahLst/>
            <a:cxnLst/>
            <a:rect l="l" t="t" r="r" b="b"/>
            <a:pathLst>
              <a:path w="2694940" h="463550">
                <a:moveTo>
                  <a:pt x="2544444" y="0"/>
                </a:moveTo>
                <a:lnTo>
                  <a:pt x="149987" y="0"/>
                </a:lnTo>
                <a:lnTo>
                  <a:pt x="102591" y="7649"/>
                </a:lnTo>
                <a:lnTo>
                  <a:pt x="61420" y="28947"/>
                </a:lnTo>
                <a:lnTo>
                  <a:pt x="28947" y="61420"/>
                </a:lnTo>
                <a:lnTo>
                  <a:pt x="7649" y="102591"/>
                </a:lnTo>
                <a:lnTo>
                  <a:pt x="0" y="149987"/>
                </a:lnTo>
                <a:lnTo>
                  <a:pt x="0" y="313309"/>
                </a:lnTo>
                <a:lnTo>
                  <a:pt x="7649" y="360704"/>
                </a:lnTo>
                <a:lnTo>
                  <a:pt x="28947" y="401875"/>
                </a:lnTo>
                <a:lnTo>
                  <a:pt x="61420" y="434348"/>
                </a:lnTo>
                <a:lnTo>
                  <a:pt x="102591" y="455646"/>
                </a:lnTo>
                <a:lnTo>
                  <a:pt x="149987" y="463296"/>
                </a:lnTo>
                <a:lnTo>
                  <a:pt x="2544444" y="463296"/>
                </a:lnTo>
                <a:lnTo>
                  <a:pt x="2591840" y="455646"/>
                </a:lnTo>
                <a:lnTo>
                  <a:pt x="2633011" y="434348"/>
                </a:lnTo>
                <a:lnTo>
                  <a:pt x="2665484" y="401875"/>
                </a:lnTo>
                <a:lnTo>
                  <a:pt x="2686782" y="360704"/>
                </a:lnTo>
                <a:lnTo>
                  <a:pt x="2694431" y="313309"/>
                </a:lnTo>
                <a:lnTo>
                  <a:pt x="2694431" y="149987"/>
                </a:lnTo>
                <a:lnTo>
                  <a:pt x="2686782" y="102591"/>
                </a:lnTo>
                <a:lnTo>
                  <a:pt x="2665484" y="61420"/>
                </a:lnTo>
                <a:lnTo>
                  <a:pt x="2633011" y="28947"/>
                </a:lnTo>
                <a:lnTo>
                  <a:pt x="2591840" y="7649"/>
                </a:lnTo>
                <a:lnTo>
                  <a:pt x="2544444" y="0"/>
                </a:lnTo>
                <a:close/>
              </a:path>
            </a:pathLst>
          </a:custGeom>
          <a:solidFill>
            <a:srgbClr val="F3AB50"/>
          </a:solidFill>
        </p:spPr>
        <p:txBody>
          <a:bodyPr wrap="square" lIns="0" tIns="0" rIns="0" bIns="0" rtlCol="0"/>
          <a:lstStyle/>
          <a:p>
            <a:endParaRPr/>
          </a:p>
        </p:txBody>
      </p:sp>
      <p:sp>
        <p:nvSpPr>
          <p:cNvPr id="22" name="object 22"/>
          <p:cNvSpPr txBox="1"/>
          <p:nvPr/>
        </p:nvSpPr>
        <p:spPr>
          <a:xfrm>
            <a:off x="4972109" y="3245333"/>
            <a:ext cx="1672882" cy="1595755"/>
          </a:xfrm>
          <a:prstGeom prst="rect">
            <a:avLst/>
          </a:prstGeom>
        </p:spPr>
        <p:txBody>
          <a:bodyPr vert="horz" wrap="square" lIns="0" tIns="36830" rIns="0" bIns="0" rtlCol="0">
            <a:spAutoFit/>
          </a:bodyPr>
          <a:lstStyle/>
          <a:p>
            <a:pPr marL="12065" marR="203200" algn="l">
              <a:lnSpc>
                <a:spcPts val="1370"/>
              </a:lnSpc>
              <a:spcBef>
                <a:spcPts val="200"/>
              </a:spcBef>
              <a:buClrTx/>
              <a:buSzTx/>
              <a:buFontTx/>
              <a:tabLst>
                <a:tab pos="105410" algn="l"/>
              </a:tabLst>
            </a:pPr>
            <a:r>
              <a:rPr lang="en-US" sz="900" dirty="0">
                <a:solidFill>
                  <a:schemeClr val="bg1"/>
                </a:solidFill>
              </a:rPr>
              <a:t>Email Support</a:t>
            </a:r>
          </a:p>
          <a:p>
            <a:pPr marL="12065" marR="203200" algn="l">
              <a:lnSpc>
                <a:spcPts val="1370"/>
              </a:lnSpc>
              <a:spcBef>
                <a:spcPts val="200"/>
              </a:spcBef>
              <a:buClrTx/>
              <a:buSzTx/>
              <a:buFontTx/>
              <a:tabLst>
                <a:tab pos="105410" algn="l"/>
              </a:tabLst>
            </a:pPr>
            <a:r>
              <a:rPr lang="en-US" sz="900" dirty="0">
                <a:solidFill>
                  <a:schemeClr val="bg1"/>
                </a:solidFill>
              </a:rPr>
              <a:t>Chat Support</a:t>
            </a:r>
          </a:p>
          <a:p>
            <a:pPr marL="12065" marR="203200" algn="l">
              <a:lnSpc>
                <a:spcPts val="1370"/>
              </a:lnSpc>
              <a:spcBef>
                <a:spcPts val="200"/>
              </a:spcBef>
              <a:buClrTx/>
              <a:buSzTx/>
              <a:buFontTx/>
              <a:tabLst>
                <a:tab pos="105410" algn="l"/>
              </a:tabLst>
            </a:pPr>
            <a:r>
              <a:rPr lang="en-US" sz="900" dirty="0">
                <a:solidFill>
                  <a:schemeClr val="bg1"/>
                </a:solidFill>
              </a:rPr>
              <a:t>Voice Support</a:t>
            </a:r>
          </a:p>
          <a:p>
            <a:pPr marL="12065" marR="203200" algn="l">
              <a:lnSpc>
                <a:spcPts val="1370"/>
              </a:lnSpc>
              <a:spcBef>
                <a:spcPts val="200"/>
              </a:spcBef>
              <a:buClrTx/>
              <a:buSzTx/>
              <a:buFontTx/>
              <a:tabLst>
                <a:tab pos="105410" algn="l"/>
              </a:tabLst>
            </a:pPr>
            <a:r>
              <a:rPr lang="en-US" sz="900" dirty="0">
                <a:solidFill>
                  <a:schemeClr val="bg1"/>
                </a:solidFill>
              </a:rPr>
              <a:t>Catalogue Management</a:t>
            </a:r>
          </a:p>
          <a:p>
            <a:pPr marL="12065" marR="203200" algn="l">
              <a:lnSpc>
                <a:spcPts val="1370"/>
              </a:lnSpc>
              <a:spcBef>
                <a:spcPts val="200"/>
              </a:spcBef>
              <a:buClrTx/>
              <a:buSzTx/>
              <a:buFontTx/>
              <a:tabLst>
                <a:tab pos="105410" algn="l"/>
              </a:tabLst>
            </a:pPr>
            <a:r>
              <a:rPr lang="en-US" sz="900" dirty="0">
                <a:solidFill>
                  <a:schemeClr val="bg1"/>
                </a:solidFill>
              </a:rPr>
              <a:t>Outbound sales</a:t>
            </a:r>
          </a:p>
          <a:p>
            <a:pPr marL="12065" marR="203200" algn="l">
              <a:lnSpc>
                <a:spcPts val="1370"/>
              </a:lnSpc>
              <a:spcBef>
                <a:spcPts val="200"/>
              </a:spcBef>
              <a:buClrTx/>
              <a:buSzTx/>
              <a:buFontTx/>
              <a:tabLst>
                <a:tab pos="105410" algn="l"/>
              </a:tabLst>
            </a:pPr>
            <a:r>
              <a:rPr lang="en-US" sz="900" dirty="0">
                <a:solidFill>
                  <a:schemeClr val="bg1"/>
                </a:solidFill>
              </a:rPr>
              <a:t>Backend Support</a:t>
            </a:r>
          </a:p>
          <a:p>
            <a:pPr marL="12065" marR="203200" algn="l">
              <a:lnSpc>
                <a:spcPts val="1370"/>
              </a:lnSpc>
              <a:spcBef>
                <a:spcPts val="200"/>
              </a:spcBef>
              <a:buClrTx/>
              <a:buSzTx/>
              <a:buFontTx/>
              <a:tabLst>
                <a:tab pos="105410" algn="l"/>
              </a:tabLst>
            </a:pPr>
            <a:r>
              <a:rPr lang="en-US" sz="900" dirty="0">
                <a:solidFill>
                  <a:schemeClr val="bg1"/>
                </a:solidFill>
              </a:rPr>
              <a:t>Robotic Process Automation</a:t>
            </a:r>
          </a:p>
        </p:txBody>
      </p:sp>
      <p:sp>
        <p:nvSpPr>
          <p:cNvPr id="23" name="object 23"/>
          <p:cNvSpPr txBox="1"/>
          <p:nvPr/>
        </p:nvSpPr>
        <p:spPr>
          <a:xfrm>
            <a:off x="4934877" y="4631029"/>
            <a:ext cx="2145323" cy="1454150"/>
          </a:xfrm>
          <a:prstGeom prst="rect">
            <a:avLst/>
          </a:prstGeom>
        </p:spPr>
        <p:txBody>
          <a:bodyPr vert="horz" wrap="square" lIns="0" tIns="96520" rIns="0" bIns="0" rtlCol="0">
            <a:spAutoFit/>
          </a:bodyPr>
          <a:lstStyle/>
          <a:p>
            <a:pPr marL="12065" marR="203200" algn="l">
              <a:lnSpc>
                <a:spcPts val="1370"/>
              </a:lnSpc>
              <a:spcBef>
                <a:spcPts val="200"/>
              </a:spcBef>
              <a:buClrTx/>
              <a:buSzTx/>
              <a:buFontTx/>
              <a:tabLst>
                <a:tab pos="105410" algn="l"/>
              </a:tabLst>
            </a:pPr>
            <a:r>
              <a:rPr lang="en-US" sz="900" dirty="0">
                <a:solidFill>
                  <a:schemeClr val="bg1"/>
                </a:solidFill>
              </a:rPr>
              <a:t>Cross Sell/Up Sell</a:t>
            </a:r>
          </a:p>
          <a:p>
            <a:pPr marL="12065" marR="203200" algn="l">
              <a:lnSpc>
                <a:spcPts val="1370"/>
              </a:lnSpc>
              <a:spcBef>
                <a:spcPts val="200"/>
              </a:spcBef>
              <a:buClrTx/>
              <a:buSzTx/>
              <a:buFontTx/>
              <a:tabLst>
                <a:tab pos="105410" algn="l"/>
              </a:tabLst>
            </a:pPr>
            <a:r>
              <a:rPr lang="en-US" sz="900" dirty="0">
                <a:solidFill>
                  <a:schemeClr val="bg1"/>
                </a:solidFill>
              </a:rPr>
              <a:t>Customer Retention</a:t>
            </a:r>
          </a:p>
          <a:p>
            <a:pPr marL="12065" marR="203200" algn="l">
              <a:lnSpc>
                <a:spcPts val="1370"/>
              </a:lnSpc>
              <a:spcBef>
                <a:spcPts val="200"/>
              </a:spcBef>
              <a:buClrTx/>
              <a:buSzTx/>
              <a:buFontTx/>
              <a:tabLst>
                <a:tab pos="105410" algn="l"/>
              </a:tabLst>
            </a:pPr>
            <a:r>
              <a:rPr lang="en-US" sz="900" dirty="0">
                <a:solidFill>
                  <a:schemeClr val="bg1"/>
                </a:solidFill>
              </a:rPr>
              <a:t>Business Intelligence</a:t>
            </a:r>
          </a:p>
          <a:p>
            <a:pPr marL="12065" marR="203200" algn="l">
              <a:lnSpc>
                <a:spcPts val="1370"/>
              </a:lnSpc>
              <a:spcBef>
                <a:spcPts val="200"/>
              </a:spcBef>
              <a:buClrTx/>
              <a:buSzTx/>
              <a:buFontTx/>
              <a:tabLst>
                <a:tab pos="105410" algn="l"/>
              </a:tabLst>
            </a:pPr>
            <a:r>
              <a:rPr lang="en-US" sz="900" dirty="0">
                <a:solidFill>
                  <a:schemeClr val="bg1"/>
                </a:solidFill>
              </a:rPr>
              <a:t>IT Helpdesk</a:t>
            </a:r>
          </a:p>
          <a:p>
            <a:pPr marL="12065" marR="203200" algn="l">
              <a:lnSpc>
                <a:spcPts val="1370"/>
              </a:lnSpc>
              <a:spcBef>
                <a:spcPts val="200"/>
              </a:spcBef>
              <a:buClrTx/>
              <a:buSzTx/>
              <a:buFontTx/>
              <a:tabLst>
                <a:tab pos="105410" algn="l"/>
              </a:tabLst>
            </a:pPr>
            <a:r>
              <a:rPr lang="en-US" sz="900" dirty="0">
                <a:solidFill>
                  <a:schemeClr val="bg1"/>
                </a:solidFill>
              </a:rPr>
              <a:t>Staff Augmentation</a:t>
            </a:r>
          </a:p>
          <a:p>
            <a:pPr marL="12065" marR="203200" algn="l">
              <a:lnSpc>
                <a:spcPts val="1370"/>
              </a:lnSpc>
              <a:spcBef>
                <a:spcPts val="200"/>
              </a:spcBef>
              <a:buClrTx/>
              <a:buSzTx/>
              <a:buFontTx/>
              <a:tabLst>
                <a:tab pos="105410" algn="l"/>
              </a:tabLst>
            </a:pPr>
            <a:r>
              <a:rPr lang="en-US" sz="900" dirty="0">
                <a:solidFill>
                  <a:schemeClr val="bg1"/>
                </a:solidFill>
              </a:rPr>
              <a:t>Integrated Administrative Solution</a:t>
            </a:r>
            <a:r>
              <a:rPr sz="900" b="1" spc="-10" dirty="0">
                <a:solidFill>
                  <a:srgbClr val="FFFFFF"/>
                </a:solidFill>
                <a:latin typeface="Calibri" panose="020F0502020204030204"/>
                <a:cs typeface="Calibri" panose="020F0502020204030204"/>
              </a:rPr>
              <a:t>s</a:t>
            </a:r>
          </a:p>
        </p:txBody>
      </p:sp>
      <p:sp>
        <p:nvSpPr>
          <p:cNvPr id="24" name="object 24"/>
          <p:cNvSpPr txBox="1"/>
          <p:nvPr/>
        </p:nvSpPr>
        <p:spPr>
          <a:xfrm>
            <a:off x="5253696" y="2026362"/>
            <a:ext cx="1685778" cy="197485"/>
          </a:xfrm>
          <a:prstGeom prst="rect">
            <a:avLst/>
          </a:prstGeom>
        </p:spPr>
        <p:txBody>
          <a:bodyPr vert="horz" wrap="square" lIns="0" tIns="13335" rIns="0" bIns="0" rtlCol="0">
            <a:spAutoFit/>
          </a:bodyPr>
          <a:lstStyle/>
          <a:p>
            <a:pPr marL="12700">
              <a:lnSpc>
                <a:spcPct val="100000"/>
              </a:lnSpc>
              <a:spcBef>
                <a:spcPts val="105"/>
              </a:spcBef>
            </a:pPr>
            <a:r>
              <a:rPr sz="1200" b="1" dirty="0">
                <a:solidFill>
                  <a:srgbClr val="2B2B2B"/>
                </a:solidFill>
                <a:latin typeface="Calibri" panose="020F0502020204030204"/>
                <a:cs typeface="Calibri" panose="020F0502020204030204"/>
              </a:rPr>
              <a:t>Contact</a:t>
            </a:r>
            <a:r>
              <a:rPr sz="1200" b="1" spc="-40" dirty="0">
                <a:solidFill>
                  <a:srgbClr val="2B2B2B"/>
                </a:solidFill>
                <a:latin typeface="Calibri" panose="020F0502020204030204"/>
                <a:cs typeface="Calibri" panose="020F0502020204030204"/>
              </a:rPr>
              <a:t> </a:t>
            </a:r>
            <a:r>
              <a:rPr sz="1200" b="1" dirty="0">
                <a:solidFill>
                  <a:srgbClr val="2B2B2B"/>
                </a:solidFill>
                <a:latin typeface="Calibri" panose="020F0502020204030204"/>
                <a:cs typeface="Calibri" panose="020F0502020204030204"/>
              </a:rPr>
              <a:t>Center</a:t>
            </a:r>
            <a:r>
              <a:rPr sz="1200" b="1" spc="-30" dirty="0">
                <a:solidFill>
                  <a:srgbClr val="2B2B2B"/>
                </a:solidFill>
                <a:latin typeface="Calibri" panose="020F0502020204030204"/>
                <a:cs typeface="Calibri" panose="020F0502020204030204"/>
              </a:rPr>
              <a:t> </a:t>
            </a:r>
            <a:r>
              <a:rPr sz="1200" b="1" spc="-10" dirty="0">
                <a:solidFill>
                  <a:srgbClr val="2B2B2B"/>
                </a:solidFill>
                <a:latin typeface="Calibri" panose="020F0502020204030204"/>
                <a:cs typeface="Calibri" panose="020F0502020204030204"/>
              </a:rPr>
              <a:t>Solutions</a:t>
            </a:r>
            <a:endParaRPr sz="1200" b="1" dirty="0">
              <a:latin typeface="Calibri" panose="020F0502020204030204"/>
              <a:cs typeface="Calibri" panose="020F0502020204030204"/>
            </a:endParaRPr>
          </a:p>
        </p:txBody>
      </p:sp>
      <p:sp>
        <p:nvSpPr>
          <p:cNvPr id="25" name="object 25"/>
          <p:cNvSpPr/>
          <p:nvPr/>
        </p:nvSpPr>
        <p:spPr>
          <a:xfrm>
            <a:off x="8105482" y="1923288"/>
            <a:ext cx="2114843" cy="1658620"/>
          </a:xfrm>
          <a:custGeom>
            <a:avLst/>
            <a:gdLst/>
            <a:ahLst/>
            <a:cxnLst/>
            <a:rect l="l" t="t" r="r" b="b"/>
            <a:pathLst>
              <a:path w="2291079" h="1658620">
                <a:moveTo>
                  <a:pt x="2151379" y="0"/>
                </a:moveTo>
                <a:lnTo>
                  <a:pt x="139191" y="0"/>
                </a:lnTo>
                <a:lnTo>
                  <a:pt x="95162" y="7087"/>
                </a:lnTo>
                <a:lnTo>
                  <a:pt x="56948" y="26830"/>
                </a:lnTo>
                <a:lnTo>
                  <a:pt x="26830" y="56948"/>
                </a:lnTo>
                <a:lnTo>
                  <a:pt x="7087" y="95162"/>
                </a:lnTo>
                <a:lnTo>
                  <a:pt x="0" y="139191"/>
                </a:lnTo>
                <a:lnTo>
                  <a:pt x="0" y="1518920"/>
                </a:lnTo>
                <a:lnTo>
                  <a:pt x="7087" y="1562949"/>
                </a:lnTo>
                <a:lnTo>
                  <a:pt x="26830" y="1601163"/>
                </a:lnTo>
                <a:lnTo>
                  <a:pt x="56948" y="1631281"/>
                </a:lnTo>
                <a:lnTo>
                  <a:pt x="95162" y="1651024"/>
                </a:lnTo>
                <a:lnTo>
                  <a:pt x="139191" y="1658112"/>
                </a:lnTo>
                <a:lnTo>
                  <a:pt x="2151379" y="1658112"/>
                </a:lnTo>
                <a:lnTo>
                  <a:pt x="2195409" y="1651024"/>
                </a:lnTo>
                <a:lnTo>
                  <a:pt x="2233623" y="1631281"/>
                </a:lnTo>
                <a:lnTo>
                  <a:pt x="2263741" y="1601163"/>
                </a:lnTo>
                <a:lnTo>
                  <a:pt x="2283484" y="1562949"/>
                </a:lnTo>
                <a:lnTo>
                  <a:pt x="2290572" y="1518920"/>
                </a:lnTo>
                <a:lnTo>
                  <a:pt x="2290572" y="139191"/>
                </a:lnTo>
                <a:lnTo>
                  <a:pt x="2283484" y="95162"/>
                </a:lnTo>
                <a:lnTo>
                  <a:pt x="2263741" y="56948"/>
                </a:lnTo>
                <a:lnTo>
                  <a:pt x="2233623" y="26830"/>
                </a:lnTo>
                <a:lnTo>
                  <a:pt x="2195409" y="7087"/>
                </a:lnTo>
                <a:lnTo>
                  <a:pt x="2151379" y="0"/>
                </a:lnTo>
                <a:close/>
              </a:path>
            </a:pathLst>
          </a:custGeom>
          <a:solidFill>
            <a:srgbClr val="FFFFFF"/>
          </a:solidFill>
        </p:spPr>
        <p:txBody>
          <a:bodyPr wrap="square" lIns="0" tIns="0" rIns="0" bIns="0" rtlCol="0"/>
          <a:lstStyle/>
          <a:p>
            <a:endParaRPr/>
          </a:p>
        </p:txBody>
      </p:sp>
      <p:sp>
        <p:nvSpPr>
          <p:cNvPr id="26" name="object 26"/>
          <p:cNvSpPr txBox="1"/>
          <p:nvPr/>
        </p:nvSpPr>
        <p:spPr>
          <a:xfrm>
            <a:off x="8275218" y="2023031"/>
            <a:ext cx="2055055" cy="376642"/>
          </a:xfrm>
          <a:prstGeom prst="rect">
            <a:avLst/>
          </a:prstGeom>
        </p:spPr>
        <p:txBody>
          <a:bodyPr vert="horz" wrap="square" lIns="0" tIns="26670" rIns="0" bIns="0" rtlCol="0">
            <a:spAutoFit/>
          </a:bodyPr>
          <a:lstStyle/>
          <a:p>
            <a:pPr marL="12065" marR="203200" indent="0" algn="l">
              <a:lnSpc>
                <a:spcPts val="1370"/>
              </a:lnSpc>
              <a:spcBef>
                <a:spcPts val="200"/>
              </a:spcBef>
              <a:buClrTx/>
              <a:buSzTx/>
              <a:buFontTx/>
              <a:buNone/>
              <a:tabLst>
                <a:tab pos="105410" algn="l"/>
              </a:tabLst>
            </a:pPr>
            <a:r>
              <a:rPr lang="en-US" sz="1000" b="1" dirty="0">
                <a:solidFill>
                  <a:schemeClr val="tx1">
                    <a:lumMod val="85000"/>
                    <a:lumOff val="15000"/>
                  </a:schemeClr>
                </a:solidFill>
              </a:rPr>
              <a:t>EnhanceBiz (Subscription based call center)</a:t>
            </a:r>
          </a:p>
        </p:txBody>
      </p:sp>
      <p:sp>
        <p:nvSpPr>
          <p:cNvPr id="27" name="object 27"/>
          <p:cNvSpPr txBox="1"/>
          <p:nvPr/>
        </p:nvSpPr>
        <p:spPr>
          <a:xfrm>
            <a:off x="8309610" y="2465705"/>
            <a:ext cx="1910715" cy="1059136"/>
          </a:xfrm>
          <a:prstGeom prst="rect">
            <a:avLst/>
          </a:prstGeom>
        </p:spPr>
        <p:txBody>
          <a:bodyPr vert="horz" wrap="square" lIns="0" tIns="96520" rIns="0" bIns="0" rtlCol="0">
            <a:spAutoFit/>
          </a:bodyPr>
          <a:lstStyle/>
          <a:p>
            <a:pPr marL="240665" marR="203200" indent="-228600" algn="l">
              <a:lnSpc>
                <a:spcPts val="1370"/>
              </a:lnSpc>
              <a:spcBef>
                <a:spcPts val="200"/>
              </a:spcBef>
              <a:buClrTx/>
              <a:buSzTx/>
              <a:buFontTx/>
              <a:buAutoNum type="arabicPeriod"/>
              <a:tabLst>
                <a:tab pos="105410" algn="l"/>
              </a:tabLst>
            </a:pPr>
            <a:r>
              <a:rPr lang="en-US" sz="900" dirty="0">
                <a:solidFill>
                  <a:schemeClr val="tx1">
                    <a:lumMod val="85000"/>
                    <a:lumOff val="15000"/>
                  </a:schemeClr>
                </a:solidFill>
              </a:rPr>
              <a:t>24x7 FAQ based call center</a:t>
            </a:r>
          </a:p>
          <a:p>
            <a:pPr marL="240665" marR="203200" indent="-228600" algn="l">
              <a:lnSpc>
                <a:spcPts val="1370"/>
              </a:lnSpc>
              <a:spcBef>
                <a:spcPts val="200"/>
              </a:spcBef>
              <a:buClrTx/>
              <a:buSzTx/>
              <a:buFontTx/>
              <a:buAutoNum type="arabicPeriod"/>
              <a:tabLst>
                <a:tab pos="105410" algn="l"/>
              </a:tabLst>
            </a:pPr>
            <a:r>
              <a:rPr lang="en-US" sz="900" dirty="0">
                <a:solidFill>
                  <a:schemeClr val="tx1">
                    <a:lumMod val="85000"/>
                    <a:lumOff val="15000"/>
                  </a:schemeClr>
                </a:solidFill>
              </a:rPr>
              <a:t>24x7 Live chat support</a:t>
            </a:r>
          </a:p>
          <a:p>
            <a:pPr marL="240665" marR="203200" indent="-228600" algn="l">
              <a:lnSpc>
                <a:spcPts val="1370"/>
              </a:lnSpc>
              <a:spcBef>
                <a:spcPts val="200"/>
              </a:spcBef>
              <a:buClrTx/>
              <a:buSzTx/>
              <a:buFontTx/>
              <a:buAutoNum type="arabicPeriod"/>
              <a:tabLst>
                <a:tab pos="105410" algn="l"/>
              </a:tabLst>
            </a:pPr>
            <a:r>
              <a:rPr lang="en-US" sz="900" dirty="0">
                <a:solidFill>
                  <a:schemeClr val="tx1">
                    <a:lumMod val="85000"/>
                    <a:lumOff val="15000"/>
                  </a:schemeClr>
                </a:solidFill>
              </a:rPr>
              <a:t>24x7 AI based chat support</a:t>
            </a:r>
          </a:p>
          <a:p>
            <a:pPr marL="240665" marR="203200" indent="-228600" algn="l">
              <a:lnSpc>
                <a:spcPts val="1370"/>
              </a:lnSpc>
              <a:spcBef>
                <a:spcPts val="200"/>
              </a:spcBef>
              <a:buClrTx/>
              <a:buSzTx/>
              <a:buFontTx/>
              <a:buAutoNum type="arabicPeriod"/>
              <a:tabLst>
                <a:tab pos="105410" algn="l"/>
              </a:tabLst>
            </a:pPr>
            <a:r>
              <a:rPr lang="en-US" sz="900" dirty="0">
                <a:solidFill>
                  <a:schemeClr val="tx1">
                    <a:lumMod val="85000"/>
                    <a:lumOff val="15000"/>
                  </a:schemeClr>
                </a:solidFill>
              </a:rPr>
              <a:t>AI voice bot-based call support</a:t>
            </a:r>
          </a:p>
        </p:txBody>
      </p:sp>
      <p:pic>
        <p:nvPicPr>
          <p:cNvPr id="28" name="object 28"/>
          <p:cNvPicPr/>
          <p:nvPr/>
        </p:nvPicPr>
        <p:blipFill>
          <a:blip r:embed="rId4" cstate="print"/>
          <a:stretch>
            <a:fillRect/>
          </a:stretch>
        </p:blipFill>
        <p:spPr>
          <a:xfrm>
            <a:off x="8133002" y="3762755"/>
            <a:ext cx="2127035" cy="2394204"/>
          </a:xfrm>
          <a:prstGeom prst="rect">
            <a:avLst/>
          </a:prstGeom>
        </p:spPr>
      </p:pic>
      <p:sp>
        <p:nvSpPr>
          <p:cNvPr id="35" name="Text Box 34"/>
          <p:cNvSpPr txBox="1"/>
          <p:nvPr>
            <p:custDataLst>
              <p:tags r:id="rId1"/>
            </p:custDataLst>
          </p:nvPr>
        </p:nvSpPr>
        <p:spPr>
          <a:xfrm>
            <a:off x="3519170" y="459105"/>
            <a:ext cx="5118735" cy="650875"/>
          </a:xfrm>
          <a:prstGeom prst="rect">
            <a:avLst/>
          </a:prstGeom>
        </p:spPr>
        <p:txBody>
          <a:bodyPr wrap="square">
            <a:noAutofit/>
          </a:bodyPr>
          <a:lstStyle/>
          <a:p>
            <a:pPr algn="ctr" fontAlgn="base">
              <a:lnSpc>
                <a:spcPct val="90000"/>
              </a:lnSpc>
              <a:spcBef>
                <a:spcPts val="105"/>
              </a:spcBef>
              <a:buClrTx/>
              <a:buSzTx/>
              <a:buFontTx/>
            </a:pPr>
            <a:r>
              <a:rPr lang="en-US" sz="3200">
                <a:latin typeface="+mj-lt"/>
                <a:ea typeface="+mj-ea"/>
                <a:cs typeface="+mj-cs"/>
                <a:sym typeface="+mn-ea"/>
              </a:rPr>
              <a:t>Services Offered</a:t>
            </a:r>
          </a:p>
          <a:p>
            <a:pPr>
              <a:lnSpc>
                <a:spcPct val="100000"/>
              </a:lnSpc>
              <a:spcBef>
                <a:spcPts val="105"/>
              </a:spcBef>
            </a:pPr>
            <a:endParaRPr lang="en-US" sz="3600" b="1">
              <a:solidFill>
                <a:srgbClr val="585858"/>
              </a:solidFill>
              <a:latin typeface="Calibri" panose="020F0502020204030204" charset="0"/>
              <a:ea typeface="Verdana-Bold"/>
              <a:cs typeface="Calibri" panose="020F050202020403020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3936430" y="2153847"/>
            <a:ext cx="2914015" cy="732790"/>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p>
            <a:pPr algn="ctr">
              <a:lnSpc>
                <a:spcPct val="150000"/>
              </a:lnSpc>
              <a:buClrTx/>
              <a:buSzTx/>
              <a:buFontTx/>
            </a:pPr>
            <a:r>
              <a:rPr lang="en-US" sz="1200" dirty="0">
                <a:solidFill>
                  <a:schemeClr val="tx1">
                    <a:lumMod val="85000"/>
                    <a:lumOff val="15000"/>
                  </a:schemeClr>
                </a:solidFill>
              </a:rPr>
              <a:t>Advisors/dialer will dial to all the customer Leads</a:t>
            </a:r>
          </a:p>
        </p:txBody>
      </p:sp>
      <p:sp>
        <p:nvSpPr>
          <p:cNvPr id="13" name="Rounded Rectangle 12"/>
          <p:cNvSpPr/>
          <p:nvPr>
            <p:custDataLst>
              <p:tags r:id="rId1"/>
            </p:custDataLst>
          </p:nvPr>
        </p:nvSpPr>
        <p:spPr>
          <a:xfrm>
            <a:off x="3950400" y="4366187"/>
            <a:ext cx="2914015" cy="732790"/>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p>
            <a:pPr algn="ctr">
              <a:buClrTx/>
              <a:buSzTx/>
              <a:buFontTx/>
            </a:pPr>
            <a:r>
              <a:rPr lang="en-US" sz="1200" dirty="0">
                <a:solidFill>
                  <a:schemeClr val="tx1">
                    <a:lumMod val="85000"/>
                    <a:lumOff val="15000"/>
                  </a:schemeClr>
                </a:solidFill>
              </a:rPr>
              <a:t>Conviencing Customers on program / Retention offer pitching and register CRM/ info</a:t>
            </a:r>
          </a:p>
        </p:txBody>
      </p:sp>
      <p:sp>
        <p:nvSpPr>
          <p:cNvPr id="15" name="Rounded Rectangle 14"/>
          <p:cNvSpPr/>
          <p:nvPr>
            <p:custDataLst>
              <p:tags r:id="rId2"/>
            </p:custDataLst>
          </p:nvPr>
        </p:nvSpPr>
        <p:spPr>
          <a:xfrm>
            <a:off x="3993580" y="5534587"/>
            <a:ext cx="2914015" cy="1034415"/>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p>
            <a:pPr algn="ctr">
              <a:buClrTx/>
              <a:buSzTx/>
              <a:buFontTx/>
            </a:pPr>
            <a:r>
              <a:rPr lang="en-US" sz="1200" dirty="0">
                <a:solidFill>
                  <a:schemeClr val="tx1">
                    <a:lumMod val="85000"/>
                    <a:lumOff val="15000"/>
                  </a:schemeClr>
                </a:solidFill>
              </a:rPr>
              <a:t>Final SaleConversion  will be moved to payment system / website/ link OR Rentention will be updated to the team with pitched offer  </a:t>
            </a:r>
          </a:p>
        </p:txBody>
      </p:sp>
      <p:sp>
        <p:nvSpPr>
          <p:cNvPr id="18" name="Rounded Rectangle 17"/>
          <p:cNvSpPr/>
          <p:nvPr>
            <p:custDataLst>
              <p:tags r:id="rId3"/>
            </p:custDataLst>
          </p:nvPr>
        </p:nvSpPr>
        <p:spPr>
          <a:xfrm>
            <a:off x="3965640" y="3236522"/>
            <a:ext cx="2914015" cy="732790"/>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p>
            <a:pPr algn="ctr"/>
            <a:r>
              <a:rPr lang="en-US" sz="1200" dirty="0">
                <a:solidFill>
                  <a:schemeClr val="tx1">
                    <a:lumMod val="85000"/>
                    <a:lumOff val="15000"/>
                  </a:schemeClr>
                </a:solidFill>
              </a:rPr>
              <a:t>Connected calls</a:t>
            </a:r>
            <a:endParaRPr lang="en-US" sz="1600">
              <a:latin typeface="Calibri" panose="020F0502020204030204" charset="0"/>
              <a:cs typeface="Calibri" panose="020F0502020204030204" charset="0"/>
            </a:endParaRPr>
          </a:p>
        </p:txBody>
      </p:sp>
      <p:sp>
        <p:nvSpPr>
          <p:cNvPr id="19" name="Rounded Rectangle 18"/>
          <p:cNvSpPr/>
          <p:nvPr>
            <p:custDataLst>
              <p:tags r:id="rId4"/>
            </p:custDataLst>
          </p:nvPr>
        </p:nvSpPr>
        <p:spPr>
          <a:xfrm>
            <a:off x="7201600" y="3211122"/>
            <a:ext cx="2914015" cy="732790"/>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p>
            <a:pPr algn="ctr">
              <a:lnSpc>
                <a:spcPct val="150000"/>
              </a:lnSpc>
              <a:buClrTx/>
              <a:buSzTx/>
              <a:buFontTx/>
            </a:pPr>
            <a:r>
              <a:rPr lang="en-US" sz="1200" dirty="0">
                <a:solidFill>
                  <a:schemeClr val="tx1">
                    <a:lumMod val="85000"/>
                    <a:lumOff val="15000"/>
                  </a:schemeClr>
                </a:solidFill>
              </a:rPr>
              <a:t>Not Connected calls</a:t>
            </a:r>
          </a:p>
        </p:txBody>
      </p:sp>
      <p:sp>
        <p:nvSpPr>
          <p:cNvPr id="20" name="Rounded Rectangle 19"/>
          <p:cNvSpPr/>
          <p:nvPr>
            <p:custDataLst>
              <p:tags r:id="rId5"/>
            </p:custDataLst>
          </p:nvPr>
        </p:nvSpPr>
        <p:spPr>
          <a:xfrm>
            <a:off x="7209220" y="4388412"/>
            <a:ext cx="2914015" cy="732790"/>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p>
            <a:pPr algn="ctr">
              <a:buClrTx/>
              <a:buSzTx/>
              <a:buFontTx/>
            </a:pPr>
            <a:r>
              <a:rPr lang="en-US" sz="1200" dirty="0">
                <a:solidFill>
                  <a:schemeClr val="tx1">
                    <a:lumMod val="85000"/>
                    <a:lumOff val="15000"/>
                  </a:schemeClr>
                </a:solidFill>
              </a:rPr>
              <a:t>Not connected calls will be called 3 times to connect</a:t>
            </a:r>
          </a:p>
        </p:txBody>
      </p:sp>
      <p:cxnSp>
        <p:nvCxnSpPr>
          <p:cNvPr id="25" name="Straight Arrow Connector 24"/>
          <p:cNvCxnSpPr>
            <a:cxnSpLocks/>
            <a:endCxn id="20" idx="0"/>
          </p:cNvCxnSpPr>
          <p:nvPr>
            <p:custDataLst>
              <p:tags r:id="rId6"/>
            </p:custDataLst>
          </p:nvPr>
        </p:nvCxnSpPr>
        <p:spPr>
          <a:xfrm flipH="1">
            <a:off x="8666228" y="3943912"/>
            <a:ext cx="6032" cy="444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p:cNvCxnSpPr>
          <p:nvPr/>
        </p:nvCxnSpPr>
        <p:spPr>
          <a:xfrm flipH="1">
            <a:off x="6850445" y="4554782"/>
            <a:ext cx="3511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custDataLst>
              <p:tags r:id="rId7"/>
            </p:custDataLst>
          </p:nvPr>
        </p:nvCxnSpPr>
        <p:spPr>
          <a:xfrm flipH="1">
            <a:off x="5351845" y="1790627"/>
            <a:ext cx="12065" cy="364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ounded Rectangle 31"/>
          <p:cNvSpPr/>
          <p:nvPr>
            <p:custDataLst>
              <p:tags r:id="rId8"/>
            </p:custDataLst>
          </p:nvPr>
        </p:nvSpPr>
        <p:spPr>
          <a:xfrm>
            <a:off x="3894837" y="1055297"/>
            <a:ext cx="2914015" cy="732790"/>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p>
            <a:pPr algn="ctr">
              <a:lnSpc>
                <a:spcPct val="150000"/>
              </a:lnSpc>
              <a:buClrTx/>
              <a:buSzTx/>
              <a:buFontTx/>
            </a:pPr>
            <a:r>
              <a:rPr lang="en-US" sz="1200" dirty="0">
                <a:solidFill>
                  <a:schemeClr val="tx1">
                    <a:lumMod val="85000"/>
                    <a:lumOff val="15000"/>
                  </a:schemeClr>
                </a:solidFill>
                <a:sym typeface="+mn-ea"/>
              </a:rPr>
              <a:t>Prospect Customers</a:t>
            </a:r>
            <a:endParaRPr lang="en-US" sz="1200" dirty="0">
              <a:solidFill>
                <a:schemeClr val="tx1">
                  <a:lumMod val="85000"/>
                  <a:lumOff val="15000"/>
                </a:schemeClr>
              </a:solidFill>
            </a:endParaRPr>
          </a:p>
        </p:txBody>
      </p:sp>
      <p:cxnSp>
        <p:nvCxnSpPr>
          <p:cNvPr id="33" name="Straight Arrow Connector 32"/>
          <p:cNvCxnSpPr/>
          <p:nvPr>
            <p:custDataLst>
              <p:tags r:id="rId9"/>
            </p:custDataLst>
          </p:nvPr>
        </p:nvCxnSpPr>
        <p:spPr>
          <a:xfrm flipH="1">
            <a:off x="5367085" y="2869492"/>
            <a:ext cx="12065" cy="364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custDataLst>
              <p:tags r:id="rId10"/>
            </p:custDataLst>
          </p:nvPr>
        </p:nvCxnSpPr>
        <p:spPr>
          <a:xfrm flipH="1">
            <a:off x="5379150" y="3979472"/>
            <a:ext cx="12065" cy="364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custDataLst>
              <p:tags r:id="rId11"/>
            </p:custDataLst>
          </p:nvPr>
        </p:nvCxnSpPr>
        <p:spPr>
          <a:xfrm flipH="1">
            <a:off x="5367085" y="5137077"/>
            <a:ext cx="12065" cy="364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标题 16"/>
          <p:cNvSpPr>
            <a:spLocks noGrp="1"/>
          </p:cNvSpPr>
          <p:nvPr>
            <p:ph type="title"/>
            <p:custDataLst>
              <p:tags r:id="rId12"/>
            </p:custDataLst>
          </p:nvPr>
        </p:nvSpPr>
        <p:spPr>
          <a:xfrm>
            <a:off x="1685290" y="135255"/>
            <a:ext cx="9144000" cy="516890"/>
          </a:xfrm>
        </p:spPr>
        <p:txBody>
          <a:bodyPr wrap="square">
            <a:normAutofit fontScale="90000"/>
          </a:bodyPr>
          <a:lstStyle/>
          <a:p>
            <a:r>
              <a:rPr lang="en-US" sz="3600" spc="0" dirty="0">
                <a:latin typeface="+mj-lt"/>
              </a:rPr>
              <a:t>Process flow - Sales / Retention /Onboarding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4" name="Text Box 3"/>
          <p:cNvSpPr txBox="1"/>
          <p:nvPr/>
        </p:nvSpPr>
        <p:spPr>
          <a:xfrm>
            <a:off x="309880" y="1194118"/>
            <a:ext cx="5080000" cy="306705"/>
          </a:xfrm>
          <a:prstGeom prst="rect">
            <a:avLst/>
          </a:prstGeom>
        </p:spPr>
        <p:txBody>
          <a:bodyPr>
            <a:spAutoFit/>
          </a:bodyPr>
          <a:lstStyle/>
          <a:p>
            <a:r>
              <a:rPr lang="en-US" sz="1400" b="1" dirty="0">
                <a:solidFill>
                  <a:schemeClr val="tx1">
                    <a:lumMod val="85000"/>
                    <a:lumOff val="15000"/>
                  </a:schemeClr>
                </a:solidFill>
              </a:rPr>
              <a:t>Pricing per FTE model : TBD for 192 hrs / 24 days</a:t>
            </a:r>
            <a:endParaRPr b="1">
              <a:solidFill>
                <a:srgbClr val="000000"/>
              </a:solidFill>
              <a:latin typeface="Calibri" panose="020F0502020204030204" charset="0"/>
              <a:ea typeface="Calibri-Bold"/>
              <a:cs typeface="Calibri" panose="020F0502020204030204" charset="0"/>
            </a:endParaRPr>
          </a:p>
        </p:txBody>
      </p:sp>
      <p:sp>
        <p:nvSpPr>
          <p:cNvPr id="5" name="Text Box 4"/>
          <p:cNvSpPr txBox="1"/>
          <p:nvPr/>
        </p:nvSpPr>
        <p:spPr>
          <a:xfrm>
            <a:off x="309880" y="1663383"/>
            <a:ext cx="5080000" cy="368300"/>
          </a:xfrm>
          <a:prstGeom prst="rect">
            <a:avLst/>
          </a:prstGeom>
        </p:spPr>
        <p:txBody>
          <a:bodyPr>
            <a:spAutoFit/>
          </a:bodyPr>
          <a:lstStyle/>
          <a:p>
            <a:r>
              <a:rPr lang="en-US" sz="1400" b="1" dirty="0">
                <a:solidFill>
                  <a:schemeClr val="tx1">
                    <a:lumMod val="85000"/>
                    <a:lumOff val="15000"/>
                  </a:schemeClr>
                </a:solidFill>
              </a:rPr>
              <a:t>Location : Ranchi, Jharkhand</a:t>
            </a:r>
            <a:r>
              <a:rPr b="1" dirty="0">
                <a:solidFill>
                  <a:srgbClr val="000000"/>
                </a:solidFill>
                <a:latin typeface="Calibri-Bold"/>
                <a:ea typeface="Calibri-Bold"/>
              </a:rPr>
              <a:t> </a:t>
            </a:r>
          </a:p>
        </p:txBody>
      </p:sp>
      <p:sp>
        <p:nvSpPr>
          <p:cNvPr id="8" name="Text Box 7"/>
          <p:cNvSpPr txBox="1"/>
          <p:nvPr/>
        </p:nvSpPr>
        <p:spPr>
          <a:xfrm>
            <a:off x="6199505" y="1194118"/>
            <a:ext cx="5080000" cy="337185"/>
          </a:xfrm>
          <a:prstGeom prst="rect">
            <a:avLst/>
          </a:prstGeom>
        </p:spPr>
        <p:txBody>
          <a:bodyPr>
            <a:spAutoFit/>
          </a:bodyPr>
          <a:lstStyle/>
          <a:p>
            <a:pPr algn="l">
              <a:buClrTx/>
              <a:buSzTx/>
              <a:buFontTx/>
            </a:pPr>
            <a:r>
              <a:rPr lang="en-US" sz="1600" b="1" dirty="0">
                <a:solidFill>
                  <a:schemeClr val="tx1">
                    <a:lumMod val="85000"/>
                    <a:lumOff val="15000"/>
                  </a:schemeClr>
                </a:solidFill>
              </a:rPr>
              <a:t>Scope of delivery : TBD</a:t>
            </a:r>
          </a:p>
        </p:txBody>
      </p:sp>
      <p:graphicFrame>
        <p:nvGraphicFramePr>
          <p:cNvPr id="10" name="Table 9"/>
          <p:cNvGraphicFramePr/>
          <p:nvPr>
            <p:custDataLst>
              <p:tags r:id="rId1"/>
            </p:custDataLst>
            <p:extLst>
              <p:ext uri="{D42A27DB-BD31-4B8C-83A1-F6EECF244321}">
                <p14:modId xmlns:p14="http://schemas.microsoft.com/office/powerpoint/2010/main" val="1412057988"/>
              </p:ext>
            </p:extLst>
          </p:nvPr>
        </p:nvGraphicFramePr>
        <p:xfrm>
          <a:off x="6199505" y="2103120"/>
          <a:ext cx="5827395" cy="1604645"/>
        </p:xfrm>
        <a:graphic>
          <a:graphicData uri="http://schemas.openxmlformats.org/drawingml/2006/table">
            <a:tbl>
              <a:tblPr/>
              <a:tblGrid>
                <a:gridCol w="3512185">
                  <a:extLst>
                    <a:ext uri="{9D8B030D-6E8A-4147-A177-3AD203B41FA5}">
                      <a16:colId xmlns:a16="http://schemas.microsoft.com/office/drawing/2014/main" val="20000"/>
                    </a:ext>
                  </a:extLst>
                </a:gridCol>
                <a:gridCol w="2315210">
                  <a:extLst>
                    <a:ext uri="{9D8B030D-6E8A-4147-A177-3AD203B41FA5}">
                      <a16:colId xmlns:a16="http://schemas.microsoft.com/office/drawing/2014/main" val="20001"/>
                    </a:ext>
                  </a:extLst>
                </a:gridCol>
              </a:tblGrid>
              <a:tr h="299085">
                <a:tc>
                  <a:txBody>
                    <a:bodyPr/>
                    <a:lstStyle/>
                    <a:p>
                      <a:pPr algn="ctr">
                        <a:buClrTx/>
                        <a:buSzTx/>
                        <a:buFontTx/>
                      </a:pPr>
                      <a:r>
                        <a:rPr lang="en-US" sz="1400" b="1" i="0" dirty="0">
                          <a:solidFill>
                            <a:schemeClr val="tx1">
                              <a:lumMod val="85000"/>
                              <a:lumOff val="15000"/>
                            </a:schemeClr>
                          </a:solidFill>
                        </a:rPr>
                        <a:t>Head</a:t>
                      </a:r>
                    </a:p>
                  </a:txBody>
                  <a:tcPr marL="9842" marR="9842" marT="9842"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C000"/>
                    </a:solidFill>
                  </a:tcPr>
                </a:tc>
                <a:tc>
                  <a:txBody>
                    <a:bodyPr/>
                    <a:lstStyle/>
                    <a:p>
                      <a:pPr algn="ctr">
                        <a:buClrTx/>
                        <a:buSzTx/>
                        <a:buFontTx/>
                      </a:pPr>
                      <a:r>
                        <a:rPr lang="en-US" sz="1400" b="1" i="0" dirty="0">
                          <a:solidFill>
                            <a:schemeClr val="tx1">
                              <a:lumMod val="85000"/>
                              <a:lumOff val="15000"/>
                            </a:schemeClr>
                          </a:solidFill>
                        </a:rPr>
                        <a:t>Scope</a:t>
                      </a:r>
                    </a:p>
                  </a:txBody>
                  <a:tcPr marL="9842" marR="9842" marT="9842"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C000"/>
                    </a:solidFill>
                  </a:tcPr>
                </a:tc>
                <a:extLst>
                  <a:ext uri="{0D108BD9-81ED-4DB2-BD59-A6C34878D82A}">
                    <a16:rowId xmlns:a16="http://schemas.microsoft.com/office/drawing/2014/main" val="10000"/>
                  </a:ext>
                </a:extLst>
              </a:tr>
              <a:tr h="346710">
                <a:tc>
                  <a:txBody>
                    <a:bodyPr/>
                    <a:lstStyle/>
                    <a:p>
                      <a:pPr algn="ctr">
                        <a:buClrTx/>
                        <a:buSzTx/>
                        <a:buFontTx/>
                      </a:pPr>
                      <a:r>
                        <a:rPr lang="en-US" sz="1400" b="1" i="0" dirty="0">
                          <a:solidFill>
                            <a:schemeClr val="tx1">
                              <a:lumMod val="85000"/>
                              <a:lumOff val="15000"/>
                            </a:schemeClr>
                          </a:solidFill>
                        </a:rPr>
                        <a:t>People</a:t>
                      </a:r>
                    </a:p>
                  </a:txBody>
                  <a:tcPr marL="9842" marR="9842" marT="9842"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buClrTx/>
                        <a:buSzTx/>
                        <a:buFontTx/>
                      </a:pPr>
                      <a:r>
                        <a:rPr lang="en-US" sz="1400" b="1" dirty="0">
                          <a:solidFill>
                            <a:schemeClr val="tx1">
                              <a:lumMod val="85000"/>
                              <a:lumOff val="15000"/>
                            </a:schemeClr>
                          </a:solidFill>
                          <a:sym typeface="+mn-ea"/>
                        </a:rPr>
                        <a:t>EnhanceBiz</a:t>
                      </a:r>
                      <a:endParaRPr lang="en-US" sz="1400" b="1" i="0" dirty="0">
                        <a:solidFill>
                          <a:schemeClr val="tx1">
                            <a:lumMod val="85000"/>
                            <a:lumOff val="15000"/>
                          </a:schemeClr>
                        </a:solidFill>
                      </a:endParaRPr>
                    </a:p>
                  </a:txBody>
                  <a:tcPr marL="9842" marR="9842" marT="9842"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295910">
                <a:tc>
                  <a:txBody>
                    <a:bodyPr/>
                    <a:lstStyle/>
                    <a:p>
                      <a:pPr algn="ctr">
                        <a:buClrTx/>
                        <a:buSzTx/>
                        <a:buFontTx/>
                      </a:pPr>
                      <a:r>
                        <a:rPr lang="en-US" sz="1400" b="1" i="0" dirty="0">
                          <a:solidFill>
                            <a:schemeClr val="tx1">
                              <a:lumMod val="85000"/>
                              <a:lumOff val="15000"/>
                            </a:schemeClr>
                          </a:solidFill>
                        </a:rPr>
                        <a:t>Ops Governance &amp;</a:t>
                      </a:r>
                      <a:r>
                        <a:rPr lang="en-US" sz="1400" b="1" dirty="0">
                          <a:solidFill>
                            <a:schemeClr val="tx1">
                              <a:lumMod val="85000"/>
                              <a:lumOff val="15000"/>
                            </a:schemeClr>
                          </a:solidFill>
                          <a:sym typeface="+mn-ea"/>
                        </a:rPr>
                        <a:t>Physical Infra, Internet,</a:t>
                      </a:r>
                      <a:endParaRPr lang="en-US" sz="1400" b="1" i="0" dirty="0">
                        <a:solidFill>
                          <a:schemeClr val="tx1">
                            <a:lumMod val="85000"/>
                            <a:lumOff val="15000"/>
                          </a:schemeClr>
                        </a:solidFill>
                      </a:endParaRPr>
                    </a:p>
                  </a:txBody>
                  <a:tcPr marL="9842" marR="9842" marT="9842"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buClrTx/>
                        <a:buSzTx/>
                        <a:buFontTx/>
                      </a:pPr>
                      <a:r>
                        <a:rPr lang="en-US" sz="1400" b="1" i="0" dirty="0">
                          <a:solidFill>
                            <a:schemeClr val="tx1">
                              <a:lumMod val="85000"/>
                              <a:lumOff val="15000"/>
                            </a:schemeClr>
                          </a:solidFill>
                        </a:rPr>
                        <a:t>EnhanceBiz</a:t>
                      </a:r>
                    </a:p>
                  </a:txBody>
                  <a:tcPr marL="9842" marR="9842" marT="9842"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322580">
                <a:tc>
                  <a:txBody>
                    <a:bodyPr/>
                    <a:lstStyle/>
                    <a:p>
                      <a:pPr algn="ctr">
                        <a:buClrTx/>
                        <a:buSzTx/>
                        <a:buFontTx/>
                      </a:pPr>
                      <a:r>
                        <a:rPr lang="en-US" sz="1400" b="1" i="0" dirty="0">
                          <a:solidFill>
                            <a:schemeClr val="tx1">
                              <a:lumMod val="85000"/>
                              <a:lumOff val="15000"/>
                            </a:schemeClr>
                          </a:solidFill>
                        </a:rPr>
                        <a:t>Data , Tool and CRM</a:t>
                      </a:r>
                    </a:p>
                  </a:txBody>
                  <a:tcPr marL="9842" marR="9842" marT="9842"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buClrTx/>
                        <a:buSzTx/>
                        <a:buFontTx/>
                      </a:pPr>
                      <a:r>
                        <a:rPr lang="en-US" sz="1400" b="1" i="0" dirty="0">
                          <a:solidFill>
                            <a:schemeClr val="tx1">
                              <a:lumMod val="85000"/>
                              <a:lumOff val="15000"/>
                            </a:schemeClr>
                          </a:solidFill>
                        </a:rPr>
                        <a:t>Clients</a:t>
                      </a:r>
                    </a:p>
                  </a:txBody>
                  <a:tcPr marL="9842" marR="9842" marT="9842"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340360">
                <a:tc>
                  <a:txBody>
                    <a:bodyPr/>
                    <a:lstStyle/>
                    <a:p>
                      <a:pPr algn="ctr">
                        <a:buClrTx/>
                        <a:buSzTx/>
                        <a:buFontTx/>
                      </a:pPr>
                      <a:r>
                        <a:rPr lang="en-US" sz="1400" b="1" i="0" dirty="0">
                          <a:solidFill>
                            <a:schemeClr val="tx1">
                              <a:lumMod val="85000"/>
                              <a:lumOff val="15000"/>
                            </a:schemeClr>
                          </a:solidFill>
                        </a:rPr>
                        <a:t>Support Staff ( TL,QA,AM,Managers)</a:t>
                      </a:r>
                    </a:p>
                  </a:txBody>
                  <a:tcPr marL="9842" marR="9842" marT="9842"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buClrTx/>
                        <a:buSzTx/>
                        <a:buFontTx/>
                      </a:pPr>
                      <a:r>
                        <a:rPr lang="en-US" sz="1400" b="1" dirty="0">
                          <a:solidFill>
                            <a:schemeClr val="tx1">
                              <a:lumMod val="85000"/>
                              <a:lumOff val="15000"/>
                            </a:schemeClr>
                          </a:solidFill>
                          <a:sym typeface="+mn-ea"/>
                        </a:rPr>
                        <a:t>EnhanceBiz</a:t>
                      </a:r>
                      <a:endParaRPr lang="en-US" sz="1400" b="1" i="0" dirty="0">
                        <a:solidFill>
                          <a:schemeClr val="tx1">
                            <a:lumMod val="85000"/>
                            <a:lumOff val="15000"/>
                          </a:schemeClr>
                        </a:solidFill>
                      </a:endParaRPr>
                    </a:p>
                  </a:txBody>
                  <a:tcPr marL="9842" marR="9842" marT="9842"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 Box 11"/>
          <p:cNvSpPr txBox="1"/>
          <p:nvPr>
            <p:custDataLst>
              <p:tags r:id="rId2"/>
            </p:custDataLst>
          </p:nvPr>
        </p:nvSpPr>
        <p:spPr>
          <a:xfrm>
            <a:off x="309880" y="3707765"/>
            <a:ext cx="8363585" cy="2861945"/>
          </a:xfrm>
          <a:prstGeom prst="rect">
            <a:avLst/>
          </a:prstGeom>
        </p:spPr>
        <p:txBody>
          <a:bodyPr>
            <a:noAutofit/>
          </a:bodyPr>
          <a:lstStyle/>
          <a:p>
            <a:pPr algn="l">
              <a:buClrTx/>
              <a:buSzTx/>
              <a:buFontTx/>
            </a:pPr>
            <a:r>
              <a:rPr lang="en-US" sz="1600" b="1" dirty="0">
                <a:solidFill>
                  <a:schemeClr val="tx1">
                    <a:lumMod val="85000"/>
                    <a:lumOff val="15000"/>
                  </a:schemeClr>
                </a:solidFill>
              </a:rPr>
              <a:t>Terms:</a:t>
            </a:r>
          </a:p>
          <a:p>
            <a:pPr algn="l">
              <a:buClrTx/>
              <a:buSzTx/>
              <a:buFontTx/>
            </a:pPr>
            <a:endParaRPr lang="en-US" sz="1400" b="1" dirty="0">
              <a:solidFill>
                <a:schemeClr val="tx1">
                  <a:lumMod val="85000"/>
                  <a:lumOff val="15000"/>
                </a:schemeClr>
              </a:solidFill>
            </a:endParaRPr>
          </a:p>
          <a:p>
            <a:pPr marL="285750" indent="-285750" algn="l">
              <a:buClrTx/>
              <a:buSzTx/>
              <a:buFont typeface="Arial" panose="020B0604020202020204" pitchFamily="34" charset="0"/>
              <a:buChar char="•"/>
            </a:pPr>
            <a:r>
              <a:rPr lang="en-US" sz="1400" b="1" dirty="0">
                <a:solidFill>
                  <a:schemeClr val="tx1">
                    <a:lumMod val="85000"/>
                    <a:lumOff val="15000"/>
                  </a:schemeClr>
                </a:solidFill>
                <a:sym typeface="+mn-ea"/>
              </a:rPr>
              <a:t>EnhanceBiz</a:t>
            </a:r>
            <a:r>
              <a:rPr lang="en-US" sz="1400" b="1" dirty="0">
                <a:solidFill>
                  <a:schemeClr val="tx1">
                    <a:lumMod val="85000"/>
                    <a:lumOff val="15000"/>
                  </a:schemeClr>
                </a:solidFill>
              </a:rPr>
              <a:t> may provide 100+ FTE Ramp up in 30-40 days time.</a:t>
            </a:r>
          </a:p>
          <a:p>
            <a:pPr marL="285750" indent="-285750" algn="l">
              <a:buClrTx/>
              <a:buSzTx/>
              <a:buFont typeface="Arial" panose="020B0604020202020204" pitchFamily="34" charset="0"/>
              <a:buChar char="•"/>
            </a:pPr>
            <a:r>
              <a:rPr lang="en-US" sz="1400" b="1" dirty="0">
                <a:solidFill>
                  <a:schemeClr val="tx1">
                    <a:lumMod val="85000"/>
                    <a:lumOff val="15000"/>
                  </a:schemeClr>
                </a:solidFill>
              </a:rPr>
              <a:t>Billing as per MSA GRID  (SOW yet to receive)</a:t>
            </a:r>
          </a:p>
          <a:p>
            <a:pPr marL="285750" indent="-285750" algn="l">
              <a:buClrTx/>
              <a:buSzTx/>
              <a:buFont typeface="Arial" panose="020B0604020202020204" pitchFamily="34" charset="0"/>
              <a:buChar char="•"/>
            </a:pPr>
            <a:r>
              <a:rPr lang="en-US" sz="1400" b="1" dirty="0">
                <a:solidFill>
                  <a:schemeClr val="tx1">
                    <a:lumMod val="85000"/>
                    <a:lumOff val="15000"/>
                  </a:schemeClr>
                </a:solidFill>
              </a:rPr>
              <a:t>Training will be provided by client (SOW yet to receive)</a:t>
            </a:r>
          </a:p>
          <a:p>
            <a:pPr marL="285750" indent="-285750" algn="l">
              <a:buClrTx/>
              <a:buSzTx/>
              <a:buFont typeface="Arial" panose="020B0604020202020204" pitchFamily="34" charset="0"/>
              <a:buChar char="•"/>
            </a:pPr>
            <a:r>
              <a:rPr lang="en-US" sz="1400" b="1" dirty="0">
                <a:solidFill>
                  <a:schemeClr val="tx1">
                    <a:lumMod val="85000"/>
                    <a:lumOff val="15000"/>
                  </a:schemeClr>
                </a:solidFill>
              </a:rPr>
              <a:t>Training duration as per client SOP</a:t>
            </a:r>
          </a:p>
          <a:p>
            <a:pPr marL="285750" indent="-285750" algn="l">
              <a:buClrTx/>
              <a:buSzTx/>
              <a:buFont typeface="Arial" panose="020B0604020202020204" pitchFamily="34" charset="0"/>
              <a:buChar char="•"/>
            </a:pPr>
            <a:r>
              <a:rPr lang="en-US" sz="1400" b="1" dirty="0">
                <a:solidFill>
                  <a:schemeClr val="tx1">
                    <a:lumMod val="85000"/>
                    <a:lumOff val="15000"/>
                  </a:schemeClr>
                </a:solidFill>
              </a:rPr>
              <a:t>Working Window for IB / Outbound / Retnetion  calling  – 10am – 7pm (6 days) or 24*7</a:t>
            </a:r>
          </a:p>
          <a:p>
            <a:pPr marL="285750" indent="-285750" algn="l">
              <a:buClrTx/>
              <a:buSzTx/>
              <a:buFont typeface="Arial" panose="020B0604020202020204" pitchFamily="34" charset="0"/>
              <a:buChar char="•"/>
            </a:pPr>
            <a:r>
              <a:rPr lang="en-US" sz="1400" b="1" dirty="0">
                <a:solidFill>
                  <a:schemeClr val="tx1">
                    <a:lumMod val="85000"/>
                    <a:lumOff val="15000"/>
                  </a:schemeClr>
                </a:solidFill>
              </a:rPr>
              <a:t>Language for support– English &amp; Hindi</a:t>
            </a:r>
          </a:p>
          <a:p>
            <a:pPr marL="285750" indent="-285750" algn="l">
              <a:buClrTx/>
              <a:buSzTx/>
              <a:buFont typeface="Arial" panose="020B0604020202020204" pitchFamily="34" charset="0"/>
              <a:buChar char="•"/>
            </a:pPr>
            <a:r>
              <a:rPr lang="en-US" sz="1400" b="1" dirty="0">
                <a:solidFill>
                  <a:schemeClr val="tx1">
                    <a:lumMod val="85000"/>
                    <a:lumOff val="15000"/>
                  </a:schemeClr>
                </a:solidFill>
              </a:rPr>
              <a:t>Cloud Telephony, if required shall be billed separately.</a:t>
            </a:r>
          </a:p>
          <a:p>
            <a:pPr marL="285750" indent="-285750" algn="l">
              <a:buClrTx/>
              <a:buSzTx/>
              <a:buFont typeface="Arial" panose="020B0604020202020204" pitchFamily="34" charset="0"/>
              <a:buChar char="•"/>
            </a:pPr>
            <a:r>
              <a:rPr lang="en-US" sz="1400" b="1" dirty="0">
                <a:solidFill>
                  <a:schemeClr val="tx1">
                    <a:lumMod val="85000"/>
                    <a:lumOff val="15000"/>
                  </a:schemeClr>
                </a:solidFill>
              </a:rPr>
              <a:t>All other terms to be discussed and mutually agreed by both parties </a:t>
            </a:r>
          </a:p>
        </p:txBody>
      </p:sp>
      <p:sp>
        <p:nvSpPr>
          <p:cNvPr id="17" name="标题 16"/>
          <p:cNvSpPr>
            <a:spLocks noGrp="1"/>
          </p:cNvSpPr>
          <p:nvPr>
            <p:ph type="title"/>
            <p:custDataLst>
              <p:tags r:id="rId3"/>
            </p:custDataLst>
          </p:nvPr>
        </p:nvSpPr>
        <p:spPr>
          <a:xfrm>
            <a:off x="2738755" y="205106"/>
            <a:ext cx="6714490" cy="605155"/>
          </a:xfrm>
        </p:spPr>
        <p:txBody>
          <a:bodyPr wrap="square">
            <a:normAutofit/>
          </a:bodyPr>
          <a:lstStyle/>
          <a:p>
            <a:r>
              <a:rPr lang="en-US" sz="3600" spc="0" dirty="0">
                <a:latin typeface="+mj-lt"/>
              </a:rPr>
              <a:t>Commercial Proposal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SPECIAL_SOURCE" val="bdnull"/>
  <p:tag name="KSO_WM_TEMPLATE_THUMBS_INDEX" val="1、9"/>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353"/>
</p:tagLst>
</file>

<file path=ppt/tags/tag100.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LAYOUT" val="a_d_l"/>
  <p:tag name="KSO_WM_SLIDE_LAYOUT_CNT" val="1_1_1"/>
  <p:tag name="KSO_WM_SPECIAL_SOURCE" val="bdnull"/>
  <p:tag name="KSO_WM_SLIDE_TYPE" val="text"/>
  <p:tag name="KSO_WM_SLIDE_SIZE" val="411.611*333.516"/>
  <p:tag name="KSO_WM_SLIDE_POSITION" val="490.945*160.174"/>
  <p:tag name="KSO_WM_SLIDE_SUBTYPE" val="picTxt"/>
  <p:tag name="KSO_WM_DIAGRAM_GROUP_CODE" val="l1-1"/>
  <p:tag name="KSO_WM_SLIDE_DIAGTYPE" val="l"/>
  <p:tag name="KSO_WM_SLIDE_LAYOUT_NAME" val="仅标题"/>
  <p:tag name="KSO_WM_TEMPLATE_INDEX" val="20238266"/>
  <p:tag name="KSO_WM_TEMPLATE_SUBCATEGORY" val="0"/>
  <p:tag name="KSO_WM_SLIDE_INDEX" val="1"/>
  <p:tag name="KSO_WM_TAG_VERSION" val="3.0"/>
  <p:tag name="KSO_WM_SLIDE_ID" val="custom20238266_1"/>
  <p:tag name="KSO_WM_SLIDE_ITEM_CNT" val="3"/>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266_1*i*1"/>
  <p:tag name="KSO_WM_TEMPLATE_CATEGORY" val="custom"/>
  <p:tag name="KSO_WM_TEMPLATE_INDEX" val="20238266"/>
  <p:tag name="KSO_WM_UNIT_LAYERLEVEL" val="1"/>
  <p:tag name="KSO_WM_TAG_VERSION" val="3.0"/>
  <p:tag name="KSO_WM_UNIT_FILL_FORE_SCHEMECOLOR_INDEX" val="5"/>
  <p:tag name="KSO_WM_UNIT_FILL_TYPE" val="1"/>
  <p:tag name="KSO_WM_UNIT_TEXT_FILL_FORE_SCHEMECOLOR_INDEX" val="2"/>
  <p:tag name="KSO_WM_UNIT_TEXT_FILL_TYPE" val="1"/>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8266_1*i*2"/>
  <p:tag name="KSO_WM_TEMPLATE_CATEGORY" val="custom"/>
  <p:tag name="KSO_WM_TEMPLATE_INDEX" val="20238266"/>
  <p:tag name="KSO_WM_UNIT_LAYERLEVEL" val="1"/>
  <p:tag name="KSO_WM_TAG_VERSION" val="3.0"/>
  <p:tag name="KSO_WM_UNIT_FILL_FORE_SCHEMECOLOR_INDEX" val="5"/>
  <p:tag name="KSO_WM_UNIT_FILL_TYPE" val="1"/>
  <p:tag name="KSO_WM_UNIT_TEXT_FILL_FORE_SCHEMECOLOR_INDEX" val="2"/>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UNIT_VALUE" val="909*1209"/>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266_1*d*1"/>
  <p:tag name="KSO_WM_TEMPLATE_CATEGORY" val="custom"/>
  <p:tag name="KSO_WM_TEMPLATE_INDEX" val="20238266"/>
  <p:tag name="KSO_WM_UNIT_LAYERLEVEL" val="1"/>
  <p:tag name="KSO_WM_TAG_VERSION" val="3.0"/>
  <p:tag name="KSO_WM_BEAUTIFY_FLAG" val="#wm#"/>
  <p:tag name="KSO_WM_UNIT_LINE_FORE_SCHEMECOLOR_INDEX" val="5"/>
  <p:tag name="KSO_WM_UNIT_LINE_FILL_TYPE" val="2"/>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TEXT_FILL_FORE_SCHEMECOLOR_INDEX" val="13"/>
  <p:tag name="KSO_WM_UNIT_TEXT_FILL_TYPE" val="1"/>
  <p:tag name="KSO_WM_UNIT_USESOURCEFORMAT_APPLY" val="1"/>
  <p:tag name="KSO_WM_TEMPLATE_INDEX" val="20238266"/>
  <p:tag name="KSO_WM_UNIT_ID" val="custom20238266_1*a*1"/>
  <p:tag name="KSO_WM_UNIT_PRESET_TEXT" val="Your title here"/>
</p:tagLst>
</file>

<file path=ppt/tags/tag105.xml><?xml version="1.0" encoding="utf-8"?>
<p:tagLst xmlns:a="http://schemas.openxmlformats.org/drawingml/2006/main" xmlns:r="http://schemas.openxmlformats.org/officeDocument/2006/relationships" xmlns:p="http://schemas.openxmlformats.org/presentationml/2006/main">
  <p:tag name="KSO_WM_DIAGRAM_MAX_ITEMCNT" val="4"/>
  <p:tag name="KSO_WM_DIAGRAM_MIN_ITEMCNT" val="2"/>
  <p:tag name="KSO_WM_DIAGRAM_VIRTUALLY_FRAME" val="{&quot;height&quot;:434.38905511811026,&quot;left&quot;:490.20881623515925,&quot;top&quot;:94.35,&quot;width&quot;:413.142761230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7917_2*l_h_a*1_1_1"/>
  <p:tag name="KSO_WM_TEMPLATE_CATEGORY" val="diagram"/>
  <p:tag name="KSO_WM_TEMPLATE_INDEX" val="20237917"/>
  <p:tag name="KSO_WM_UNIT_LAYERLEVEL" val="1_1_1"/>
  <p:tag name="KSO_WM_TAG_VERSION" val="3.0"/>
  <p:tag name="KSO_WM_BEAUTIFY_FLAG" val="#wm#"/>
  <p:tag name="KSO_WM_UNIT_PRESET_TEXT" val="Title"/>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DIAGRAM_MAX_ITEMCNT" val="4"/>
  <p:tag name="KSO_WM_DIAGRAM_MIN_ITEMCNT" val="2"/>
  <p:tag name="KSO_WM_DIAGRAM_VIRTUALLY_FRAME" val="{&quot;height&quot;:434.38905511811026,&quot;left&quot;:490.20881623515925,&quot;top&quot;:94.35,&quot;width&quot;:413.142761230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7917_2*l_h_a*1_2_1"/>
  <p:tag name="KSO_WM_TEMPLATE_CATEGORY" val="diagram"/>
  <p:tag name="KSO_WM_TEMPLATE_INDEX" val="20237917"/>
  <p:tag name="KSO_WM_UNIT_LAYERLEVEL" val="1_1_1"/>
  <p:tag name="KSO_WM_TAG_VERSION" val="3.0"/>
  <p:tag name="KSO_WM_UNIT_PRESET_TEXT" val="Title"/>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DIAGRAM_MAX_ITEMCNT" val="4"/>
  <p:tag name="KSO_WM_DIAGRAM_MIN_ITEMCNT" val="2"/>
  <p:tag name="KSO_WM_DIAGRAM_VIRTUALLY_FRAME" val="{&quot;height&quot;:434.38905511811026,&quot;left&quot;:490.20881623515925,&quot;top&quot;:94.35,&quot;width&quot;:413.142761230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7917_2*l_h_a*1_3_1"/>
  <p:tag name="KSO_WM_TEMPLATE_CATEGORY" val="diagram"/>
  <p:tag name="KSO_WM_TEMPLATE_INDEX" val="20237917"/>
  <p:tag name="KSO_WM_UNIT_LAYERLEVEL" val="1_1_1"/>
  <p:tag name="KSO_WM_TAG_VERSION" val="3.0"/>
  <p:tag name="KSO_WM_BEAUTIFY_FLAG" val="#wm#"/>
  <p:tag name="KSO_WM_UNIT_PRESET_TEXT" val="Title"/>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DIAGRAM_MAX_ITEMCNT" val="4"/>
  <p:tag name="KSO_WM_DIAGRAM_MIN_ITEMCNT" val="2"/>
  <p:tag name="KSO_WM_DIAGRAM_VIRTUALLY_FRAME" val="{&quot;height&quot;:434.38905511811026,&quot;left&quot;:490.20881623515925,&quot;top&quot;:94.35,&quot;width&quot;:413.142761230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7917_2*l_h_a*1_2_1"/>
  <p:tag name="KSO_WM_TEMPLATE_CATEGORY" val="diagram"/>
  <p:tag name="KSO_WM_TEMPLATE_INDEX" val="20237917"/>
  <p:tag name="KSO_WM_UNIT_LAYERLEVEL" val="1_1_1"/>
  <p:tag name="KSO_WM_TAG_VERSION" val="3.0"/>
  <p:tag name="KSO_WM_UNIT_PRESET_TEXT" val="Title"/>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8201"/>
  <p:tag name="KSO_WM_UNIT_ID" val="custom20238201_1*a*1"/>
  <p:tag name="KSO_WM_DIAGRAM_GROUP_CODE" val="l1-1"/>
  <p:tag name="KSO_WM_UNIT_USESOURCEFORMAT_APPLY" val="1"/>
  <p:tag name="KSO_WM_UNIT_PRESET_TEXT" val="Your title here"/>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TABLE_ENDDRAG_ORIGIN_RECT" val="458*123"/>
  <p:tag name="TABLE_ENDDRAG_RECT" val="488*157*458*123"/>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8201"/>
  <p:tag name="KSO_WM_UNIT_ID" val="custom20238201_1*a*1"/>
  <p:tag name="KSO_WM_DIAGRAM_GROUP_CODE" val="l1-1"/>
  <p:tag name="KSO_WM_UNIT_USESOURCEFORMAT_APPLY" val="1"/>
  <p:tag name="KSO_WM_UNIT_PRESET_TEXT" val="Your title here"/>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33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3"/>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PRESET_TEXT" val="节编号"/>
  <p:tag name="KSO_WM_UNIT_NOCLEAR" val="0"/>
  <p:tag name="KSO_WM_UNIT_VALUE" val="13"/>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VALUE" val="19"/>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28"/>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VALUE" val="19"/>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128"/>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5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353"/>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二级&#10;三级&#10;四级&#10;五级"/>
  <p:tag name="KSO_WM_UNIT_NOCLEAR" val="0"/>
  <p:tag name="KSO_WM_UNIT_VALUE" val="396"/>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编辑母版文本样式&#10;第二级&#10;第三级&#10;第四级&#10;第五级"/>
  <p:tag name="KSO_WM_UNIT_NOCLEAR" val="0"/>
  <p:tag name="KSO_WM_UNIT_VALUE" val="34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353"/>
</p:tagLst>
</file>

<file path=ppt/tags/tag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副标题样式"/>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5"/>
  <p:tag name="KSO_WM_UNIT_ID" val="_11*f*5"/>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PECIAL_SOURCE" val="bdnull"/>
  <p:tag name="KSO_WM_TEMPLATE_THUMBS_INDEX" val="1、9"/>
  <p:tag name="KSO_WM_SLIDE_ID" val="custom20233353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3353"/>
  <p:tag name="KSO_WM_SLIDE_LAYOUT" val="a_f"/>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The title goes here"/>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353_1*a*1"/>
  <p:tag name="KSO_WM_TEMPLATE_CATEGORY" val="custom"/>
  <p:tag name="KSO_WM_TEMPLATE_INDEX" val="20233353"/>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646*136.56"/>
  <p:tag name="KSO_WM_SLIDE_LAYOUT" val="a_d_l"/>
  <p:tag name="KSO_WM_SLIDE_LAYOUT_CNT" val="1_1_1"/>
  <p:tag name="KSO_WM_SPECIAL_SOURCE" val="bdnull"/>
  <p:tag name="KSO_WM_DIAGRAM_GROUP_CODE" val="l1-1"/>
  <p:tag name="KSO_WM_SLIDE_DIAGTYPE" val="l"/>
  <p:tag name="KSO_WM_TEMPLATE_INDEX" val="20238255"/>
  <p:tag name="KSO_WM_TEMPLATE_SUBCATEGORY" val="0"/>
  <p:tag name="KSO_WM_SLIDE_INDEX" val="1"/>
  <p:tag name="KSO_WM_TAG_VERSION" val="3.0"/>
  <p:tag name="KSO_WM_SLIDE_ID" val="custom20238255_1"/>
  <p:tag name="KSO_WM_SLIDE_ITEM_CNT" val="3"/>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8255"/>
  <p:tag name="KSO_WM_UNIT_ID" val="custom20238255_1*a*1"/>
  <p:tag name="KSO_WM_UNIT_TEXT_FILL_FORE_SCHEMECOLOR_INDEX" val="13"/>
  <p:tag name="KSO_WM_UNIT_TEXT_FILL_TYPE" val="1"/>
  <p:tag name="KSO_WM_UNIT_USESOURCEFORMAT_APPLY" val="1"/>
  <p:tag name="KSO_WM_UNIT_PRESET_TEXT" val="Your title here"/>
</p:tagLst>
</file>

<file path=ppt/tags/tag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26_3*l_h_f*1_1_1"/>
  <p:tag name="KSO_WM_TEMPLATE_CATEGORY" val="diagram"/>
  <p:tag name="KSO_WM_TEMPLATE_INDEX" val="20237926"/>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7926_3*l_h_i*1_1_1"/>
  <p:tag name="KSO_WM_TEMPLATE_CATEGORY" val="diagram"/>
  <p:tag name="KSO_WM_TEMPLATE_INDEX" val="20237926"/>
  <p:tag name="KSO_WM_UNIT_LAYERLEVEL" val="1_1_1"/>
  <p:tag name="KSO_WM_TAG_VERSION" val="3.0"/>
  <p:tag name="KSO_WM_BEAUTIFY_FLAG" val="#wm#"/>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7926_3*l_h_a*1_2_1"/>
  <p:tag name="KSO_WM_TEMPLATE_CATEGORY" val="diagram"/>
  <p:tag name="KSO_WM_TEMPLATE_INDEX" val="20237926"/>
  <p:tag name="KSO_WM_UNIT_LAYERLEVEL" val="1_1_1"/>
  <p:tag name="KSO_WM_TAG_VERSION" val="3.0"/>
  <p:tag name="KSO_WM_BEAUTIFY_FLAG" val="#wm#"/>
  <p:tag name="KSO_WM_UNIT_PRESET_TEXT" val="Title"/>
  <p:tag name="KSO_WM_UNIT_TEXT_FILL_FORE_SCHEMECOLOR_INDEX" val="1"/>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7926_3*l_h_i*1_2_1"/>
  <p:tag name="KSO_WM_TEMPLATE_CATEGORY" val="diagram"/>
  <p:tag name="KSO_WM_TEMPLATE_INDEX" val="20237926"/>
  <p:tag name="KSO_WM_UNIT_LAYERLEVEL" val="1_1_1"/>
  <p:tag name="KSO_WM_TAG_VERSION" val="3.0"/>
  <p:tag name="KSO_WM_BEAUTIFY_FLAG" val="#wm#"/>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7926_3*l_h_a*1_3_1"/>
  <p:tag name="KSO_WM_TEMPLATE_CATEGORY" val="diagram"/>
  <p:tag name="KSO_WM_TEMPLATE_INDEX" val="20237926"/>
  <p:tag name="KSO_WM_UNIT_LAYERLEVEL" val="1_1_1"/>
  <p:tag name="KSO_WM_TAG_VERSION" val="3.0"/>
  <p:tag name="KSO_WM_BEAUTIFY_FLAG" val="#wm#"/>
  <p:tag name="KSO_WM_UNIT_PRESET_TEXT" val="Title"/>
  <p:tag name="KSO_WM_UNIT_TEXT_FILL_FORE_SCHEMECOLOR_INDEX" val="1"/>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7926_3*l_h_i*1_3_1"/>
  <p:tag name="KSO_WM_TEMPLATE_CATEGORY" val="diagram"/>
  <p:tag name="KSO_WM_TEMPLATE_INDEX" val="20237926"/>
  <p:tag name="KSO_WM_UNIT_LAYERLEVEL" val="1_1_1"/>
  <p:tag name="KSO_WM_TAG_VERSION" val="3.0"/>
  <p:tag name="KSO_WM_BEAUTIFY_FLAG" val="#wm#"/>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7926_3*l_h_a*1_4_1"/>
  <p:tag name="KSO_WM_TEMPLATE_CATEGORY" val="diagram"/>
  <p:tag name="KSO_WM_TEMPLATE_INDEX" val="20237926"/>
  <p:tag name="KSO_WM_UNIT_LAYERLEVEL" val="1_1_1"/>
  <p:tag name="KSO_WM_TAG_VERSION" val="3.0"/>
  <p:tag name="KSO_WM_BEAUTIFY_FLAG" val="#wm#"/>
  <p:tag name="KSO_WM_UNIT_PRESET_TEXT" val="Title"/>
  <p:tag name="KSO_WM_UNIT_TEXT_FILL_FORE_SCHEMECOLOR_INDEX" val="1"/>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7926_3*l_h_i*1_4_1"/>
  <p:tag name="KSO_WM_TEMPLATE_CATEGORY" val="diagram"/>
  <p:tag name="KSO_WM_TEMPLATE_INDEX" val="20237926"/>
  <p:tag name="KSO_WM_UNIT_LAYERLEVEL" val="1_1_1"/>
  <p:tag name="KSO_WM_TAG_VERSION" val="3.0"/>
  <p:tag name="KSO_WM_BEAUTIFY_FLAG" val="#wm#"/>
  <p:tag name="KSO_WM_UNIT_PRESET_TEXT" val="04"/>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8628*180.613"/>
  <p:tag name="KSO_WM_SLIDE_LAYOUT" val="a_d_l"/>
  <p:tag name="KSO_WM_SLIDE_LAYOUT_CNT" val="1_1_1"/>
  <p:tag name="KSO_WM_SPECIAL_SOURCE" val="bdnull"/>
  <p:tag name="KSO_WM_DIAGRAM_GROUP_CODE" val="l1-1"/>
  <p:tag name="KSO_WM_SLIDE_DIAGTYPE" val="l"/>
  <p:tag name="KSO_WM_TEMPLATE_INDEX" val="20238246"/>
  <p:tag name="KSO_WM_TEMPLATE_SUBCATEGORY" val="0"/>
  <p:tag name="KSO_WM_SLIDE_INDEX" val="1"/>
  <p:tag name="KSO_WM_TAG_VERSION" val="3.0"/>
  <p:tag name="KSO_WM_SLIDE_ID" val="custom20238246_1"/>
  <p:tag name="KSO_WM_SLIDE_ITEM_CN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246_1*i*1"/>
  <p:tag name="KSO_WM_TEMPLATE_CATEGORY" val="custom"/>
  <p:tag name="KSO_WM_TEMPLATE_INDEX" val="20238246"/>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8246"/>
  <p:tag name="KSO_WM_UNIT_ID" val="custom20238246_1*a*1"/>
  <p:tag name="KSO_WM_UNIT_TEXT_FILL_FORE_SCHEMECOLOR_INDEX" val="13"/>
  <p:tag name="KSO_WM_UNIT_TEXT_FILL_TYPE" val="1"/>
  <p:tag name="KSO_WM_UNIT_USESOURCEFORMAT_APPLY" val="1"/>
  <p:tag name="KSO_WM_UNIT_PRESET_TEXT" val="Your title here"/>
</p:tagLst>
</file>

<file path=ppt/tags/tag86.xml><?xml version="1.0" encoding="utf-8"?>
<p:tagLst xmlns:a="http://schemas.openxmlformats.org/drawingml/2006/main" xmlns:r="http://schemas.openxmlformats.org/officeDocument/2006/relationships"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246_1*d*1"/>
  <p:tag name="KSO_WM_TEMPLATE_CATEGORY" val="custom"/>
  <p:tag name="KSO_WM_TEMPLATE_INDEX" val="20238246"/>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3"/>
  <p:tag name="KSO_WM_DIAGRAM_MIN_ITEMCNT" val="1"/>
  <p:tag name="KSO_WM_DIAGRAM_VIRTUALLY_FRAME" val="{&quot;height&quot;:364.437255859375,&quot;left&quot;:55.037874015748024,&quot;top&quot;:131.35444293645423,&quot;width&quot;:507.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23_1*l_h_f*1_1_1"/>
  <p:tag name="KSO_WM_TEMPLATE_CATEGORY" val="diagram"/>
  <p:tag name="KSO_WM_TEMPLATE_INDEX" val="20237923"/>
  <p:tag name="KSO_WM_UNIT_LAYERLEVEL" val="1_1_1"/>
  <p:tag name="KSO_WM_TAG_VERSION" val="3.0"/>
  <p:tag name="KSO_WM_UNIT_PRESET_TEXT" val="Presentations are communication tools that can be used as demonstrations, lectures, speeches, reports, and more. It serves a variety of purposes, making presentations powerful tools for convincing and teaching."/>
  <p:tag name="KSO_WM_UNIT_TEXT_FILL_FORE_SCHEMECOLOR_INDEX" val="1"/>
  <p:tag name="KSO_WM_UNIT_TEX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50.25*180.95"/>
  <p:tag name="KSO_WM_SLIDE_POSITION" val="52.85*301.65"/>
  <p:tag name="KSO_WM_SLIDE_LAYOUT" val="a_d_l"/>
  <p:tag name="KSO_WM_SLIDE_LAYOUT_CNT" val="1_1_1"/>
  <p:tag name="KSO_WM_SPECIAL_SOURCE" val="bdnull"/>
  <p:tag name="KSO_WM_DIAGRAM_GROUP_CODE" val="l1-1"/>
  <p:tag name="KSO_WM_SLIDE_DIAGTYPE" val="l"/>
  <p:tag name="KSO_WM_TEMPLATE_INDEX" val="20238324"/>
  <p:tag name="KSO_WM_TEMPLATE_SUBCATEGORY" val="0"/>
  <p:tag name="KSO_WM_SLIDE_INDEX" val="1"/>
  <p:tag name="KSO_WM_TAG_VERSION" val="3.0"/>
  <p:tag name="KSO_WM_SLIDE_ID" val="custom20238324_1"/>
  <p:tag name="KSO_WM_SLIDE_ITEM_CNT" val="3"/>
</p:tagLst>
</file>

<file path=ppt/tags/tag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8324"/>
  <p:tag name="KSO_WM_UNIT_ID" val="custom20238324_1*a*1"/>
  <p:tag name="KSO_WM_UNIT_USESOURCEFORMAT_APPLY" val="1"/>
  <p:tag name="KSO_WM_UNIT_PRESET_TEXT" val="The title goes here"/>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VALUE" val="759*1229"/>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324_1*d*1"/>
  <p:tag name="KSO_WM_TEMPLATE_CATEGORY" val="custom"/>
  <p:tag name="KSO_WM_TEMPLATE_INDEX" val="20238324"/>
  <p:tag name="KSO_WM_UNIT_LAYERLEVEL" val="1"/>
  <p:tag name="KSO_WM_TAG_VERSION" val="3.0"/>
  <p:tag name="KSO_WM_BEAUTIFY_FLAG" val="#wm#"/>
  <p:tag name="KSO_WM_UNIT_LINE_FORE_SCHEMECOLOR_INDEX" val="5"/>
  <p:tag name="KSO_WM_UNIT_LINE_FILL_TYPE" val="2"/>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6.22503937007874,&quot;top&quot;:288.5000030517578,&quot;width&quot;:850.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7947_2*l_h_i*1_1_1"/>
  <p:tag name="KSO_WM_TEMPLATE_CATEGORY" val="diagram"/>
  <p:tag name="KSO_WM_TEMPLATE_INDEX" val="20237947"/>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6.22503937007874,&quot;top&quot;:288.5000030517578,&quot;width&quot;:85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7947_2*l_h_a*1_1_1"/>
  <p:tag name="KSO_WM_TEMPLATE_CATEGORY" val="diagram"/>
  <p:tag name="KSO_WM_TEMPLATE_INDEX" val="20237947"/>
  <p:tag name="KSO_WM_UNIT_LAYERLEVEL" val="1_1_1"/>
  <p:tag name="KSO_WM_TAG_VERSION" val="3.0"/>
  <p:tag name="KSO_WM_BEAUTIFY_FLAG" val="#wm#"/>
  <p:tag name="KSO_WM_UNIT_PRESET_TEXT" val="Your title here"/>
  <p:tag name="KSO_WM_UNIT_TEXT_FILL_FORE_SCHEMECOLOR_INDEX" val="1"/>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6.22503937007874,&quot;top&quot;:288.5000030517578,&quot;width&quot;:85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47_2*l_h_f*1_1_1"/>
  <p:tag name="KSO_WM_TEMPLATE_CATEGORY" val="diagram"/>
  <p:tag name="KSO_WM_TEMPLATE_INDEX" val="20237947"/>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6.22503937007874,&quot;top&quot;:288.5000030517578,&quot;width&quot;:850.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7947_2*l_h_i*1_2_1"/>
  <p:tag name="KSO_WM_TEMPLATE_CATEGORY" val="diagram"/>
  <p:tag name="KSO_WM_TEMPLATE_INDEX" val="20237947"/>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6.22503937007874,&quot;top&quot;:288.5000030517578,&quot;width&quot;:85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7947_2*l_h_a*1_2_1"/>
  <p:tag name="KSO_WM_TEMPLATE_CATEGORY" val="diagram"/>
  <p:tag name="KSO_WM_TEMPLATE_INDEX" val="20237947"/>
  <p:tag name="KSO_WM_UNIT_LAYERLEVEL" val="1_1_1"/>
  <p:tag name="KSO_WM_TAG_VERSION" val="3.0"/>
  <p:tag name="KSO_WM_BEAUTIFY_FLAG" val="#wm#"/>
  <p:tag name="KSO_WM_UNIT_PRESET_TEXT" val="Your title here"/>
  <p:tag name="KSO_WM_UNIT_TEXT_FILL_FORE_SCHEMECOLOR_INDEX" val="1"/>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2.775039370078744,&quot;top&quot;:300.0500030517578,&quot;width&quot;:850.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9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7947_2*l_h_f*1_2_1"/>
  <p:tag name="KSO_WM_TEMPLATE_CATEGORY" val="diagram"/>
  <p:tag name="KSO_WM_TEMPLATE_INDEX" val="20237947"/>
  <p:tag name="KSO_WM_UNIT_LAYERLEVEL" val="1_1_1"/>
  <p:tag name="KSO_WM_TAG_VERSION" val="3.0"/>
  <p:tag name="KSO_WM_UNIT_PRESET_TEXT" val="Presentations are communication tools that can be used as demonstrations."/>
  <p:tag name="KSO_WM_UNIT_TEXT_FILL_FORE_SCHEMECOLOR_INDEX" val="1"/>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6.22503937007874,&quot;top&quot;:288.5000030517578,&quot;width&quot;:850.5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88*8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7947_2*l_h_x*1_1_1"/>
  <p:tag name="KSO_WM_TEMPLATE_CATEGORY" val="diagram"/>
  <p:tag name="KSO_WM_TEMPLATE_INDEX" val="20237947"/>
  <p:tag name="KSO_WM_UNIT_LAYERLEVEL" val="1_1_1"/>
  <p:tag name="KSO_WM_TAG_VERSION" val="3.0"/>
  <p:tag name="KSO_WM_BEAUTIFY_FLAG" val="#wm#"/>
  <p:tag name="KSO_WM_UNIT_TEXT_FILL_FORE_SCHEMECOLOR_INDEX" val="13"/>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1"/>
  <p:tag name="KSO_WM_DIAGRAM_VIRTUALLY_FRAME" val="{&quot;height&quot;:184.14999389648438,&quot;left&quot;:56.22503937007874,&quot;top&quot;:288.5000030517578,&quot;width&quot;:850.5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88*8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7947_2*l_h_x*1_2_1"/>
  <p:tag name="KSO_WM_TEMPLATE_CATEGORY" val="diagram"/>
  <p:tag name="KSO_WM_TEMPLATE_INDEX" val="20237947"/>
  <p:tag name="KSO_WM_UNIT_LAYERLEVEL" val="1_1_1"/>
  <p:tag name="KSO_WM_TAG_VERSION" val="3.0"/>
  <p:tag name="KSO_WM_BEAUTIFY_FLAG" val="#wm#"/>
  <p:tag name="KSO_WM_UNIT_TEXT_FILL_FORE_SCHEMECOLOR_INDEX" val="13"/>
  <p:tag name="KSO_WM_UNIT_TEX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8246"/>
  <p:tag name="KSO_WM_UNIT_ID" val="custom20238246_1*a*1"/>
  <p:tag name="KSO_WM_UNIT_TEXT_FILL_FORE_SCHEMECOLOR_INDEX" val="13"/>
  <p:tag name="KSO_WM_UNIT_TEXT_FILL_TYPE" val="1"/>
  <p:tag name="KSO_WM_UNIT_USESOURCEFORMAT_APPLY" val="1"/>
  <p:tag name="KSO_WM_UNIT_PRESET_TEXT" val="Your title her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25">
      <a:dk1>
        <a:srgbClr val="000000"/>
      </a:dk1>
      <a:lt1>
        <a:srgbClr val="FFFFFF"/>
      </a:lt1>
      <a:dk2>
        <a:srgbClr val="0C0C0C"/>
      </a:dk2>
      <a:lt2>
        <a:srgbClr val="FEFFFF"/>
      </a:lt2>
      <a:accent1>
        <a:srgbClr val="498C76"/>
      </a:accent1>
      <a:accent2>
        <a:srgbClr val="5EA55C"/>
      </a:accent2>
      <a:accent3>
        <a:srgbClr val="AAB156"/>
      </a:accent3>
      <a:accent4>
        <a:srgbClr val="6AA585"/>
      </a:accent4>
      <a:accent5>
        <a:srgbClr val="7697B6"/>
      </a:accent5>
      <a:accent6>
        <a:srgbClr val="61A0B4"/>
      </a:accent6>
      <a:hlink>
        <a:srgbClr val="658BD5"/>
      </a:hlink>
      <a:folHlink>
        <a:srgbClr val="A16AA5"/>
      </a:folHlink>
    </a:clrScheme>
    <a:fontScheme name="字体-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793</Words>
  <Application>Microsoft Office PowerPoint</Application>
  <PresentationFormat>Widescreen</PresentationFormat>
  <Paragraphs>153</Paragraphs>
  <Slides>10</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Aptos</vt:lpstr>
      <vt:lpstr>Aptos Display</vt:lpstr>
      <vt:lpstr>Arial</vt:lpstr>
      <vt:lpstr>Arial MT</vt:lpstr>
      <vt:lpstr>Calibri</vt:lpstr>
      <vt:lpstr>Calibri-Bold</vt:lpstr>
      <vt:lpstr>Lato</vt:lpstr>
      <vt:lpstr>Manrope ExtraBold</vt:lpstr>
      <vt:lpstr>Microsoft Sans Serif</vt:lpstr>
      <vt:lpstr>office theme</vt:lpstr>
      <vt:lpstr>Office 主题​​</vt:lpstr>
      <vt:lpstr>EnhanceBiz  </vt:lpstr>
      <vt:lpstr>Index</vt:lpstr>
      <vt:lpstr>Introduction </vt:lpstr>
      <vt:lpstr>Presence</vt:lpstr>
      <vt:lpstr>Technology Overview</vt:lpstr>
      <vt:lpstr>PowerPoint Presentation</vt:lpstr>
      <vt:lpstr>PowerPoint Presentation</vt:lpstr>
      <vt:lpstr>Process flow - Sales / Retention /Onboarding </vt:lpstr>
      <vt:lpstr>Commercial Proposal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ASUS</cp:lastModifiedBy>
  <cp:revision>82</cp:revision>
  <dcterms:created xsi:type="dcterms:W3CDTF">2024-06-05T15:41:00Z</dcterms:created>
  <dcterms:modified xsi:type="dcterms:W3CDTF">2025-06-16T16:57:08Z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9CC45B38B9154DB9AB75194CC1666BD9_13</vt:lpwstr>
  </property>
  <property fmtid="{D5CDD505-2E9C-101B-9397-08002B2CF9AE}" pid="3" name="KSOProductBuildVer">
    <vt:lpwstr>1033-12.2.0.21179</vt:lpwstr>
  </property>
</Properties>
</file>